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handoutMasterIdLst>
    <p:handoutMasterId r:id="rId46"/>
  </p:handoutMasterIdLst>
  <p:sldIdLst>
    <p:sldId id="311" r:id="rId2"/>
    <p:sldId id="305" r:id="rId3"/>
    <p:sldId id="259" r:id="rId4"/>
    <p:sldId id="307" r:id="rId5"/>
    <p:sldId id="309" r:id="rId6"/>
    <p:sldId id="260" r:id="rId7"/>
    <p:sldId id="306" r:id="rId8"/>
    <p:sldId id="299" r:id="rId9"/>
    <p:sldId id="281" r:id="rId10"/>
    <p:sldId id="261" r:id="rId11"/>
    <p:sldId id="300" r:id="rId12"/>
    <p:sldId id="301" r:id="rId13"/>
    <p:sldId id="302" r:id="rId14"/>
    <p:sldId id="286" r:id="rId15"/>
    <p:sldId id="291" r:id="rId16"/>
    <p:sldId id="322" r:id="rId17"/>
    <p:sldId id="323" r:id="rId18"/>
    <p:sldId id="324" r:id="rId19"/>
    <p:sldId id="317" r:id="rId20"/>
    <p:sldId id="287" r:id="rId21"/>
    <p:sldId id="326" r:id="rId22"/>
    <p:sldId id="327" r:id="rId23"/>
    <p:sldId id="328" r:id="rId24"/>
    <p:sldId id="330" r:id="rId25"/>
    <p:sldId id="318" r:id="rId26"/>
    <p:sldId id="288" r:id="rId27"/>
    <p:sldId id="331" r:id="rId28"/>
    <p:sldId id="334" r:id="rId29"/>
    <p:sldId id="335" r:id="rId30"/>
    <p:sldId id="319" r:id="rId31"/>
    <p:sldId id="295" r:id="rId32"/>
    <p:sldId id="336" r:id="rId33"/>
    <p:sldId id="320" r:id="rId34"/>
    <p:sldId id="289" r:id="rId35"/>
    <p:sldId id="338" r:id="rId36"/>
    <p:sldId id="337" r:id="rId37"/>
    <p:sldId id="298" r:id="rId38"/>
    <p:sldId id="313" r:id="rId39"/>
    <p:sldId id="316" r:id="rId40"/>
    <p:sldId id="321" r:id="rId41"/>
    <p:sldId id="277" r:id="rId42"/>
    <p:sldId id="278" r:id="rId43"/>
    <p:sldId id="279" r:id="rId44"/>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eur" initials="A" lastIdx="1" clrIdx="0"/>
  <p:cmAuthor id="1" name="usag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0093"/>
    <a:srgbClr val="FF3399"/>
    <a:srgbClr val="FFFF99"/>
    <a:srgbClr val="FFFF66"/>
    <a:srgbClr val="FFCCCC"/>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70871" autoAdjust="0"/>
  </p:normalViewPr>
  <p:slideViewPr>
    <p:cSldViewPr>
      <p:cViewPr>
        <p:scale>
          <a:sx n="80" d="100"/>
          <a:sy n="80" d="100"/>
        </p:scale>
        <p:origin x="-1752"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0F4725-888C-4573-A452-9B9791188F61}" type="datetimeFigureOut">
              <a:rPr lang="fr-CA" smtClean="0"/>
              <a:pPr/>
              <a:t>2013-11-21</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9B8109-319B-4812-9853-3DC0B708468A}" type="slidenum">
              <a:rPr lang="fr-CA" smtClean="0"/>
              <a:pPr/>
              <a:t>‹N°›</a:t>
            </a:fld>
            <a:endParaRPr lang="fr-CA"/>
          </a:p>
        </p:txBody>
      </p:sp>
    </p:spTree>
    <p:extLst>
      <p:ext uri="{BB962C8B-B14F-4D97-AF65-F5344CB8AC3E}">
        <p14:creationId xmlns:p14="http://schemas.microsoft.com/office/powerpoint/2010/main" xmlns="" val="45021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528E74-E336-4070-8D13-E2E500DB1342}" type="datetimeFigureOut">
              <a:rPr lang="fr-CA" smtClean="0"/>
              <a:pPr/>
              <a:t>2013-11-21</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1610BE-FE85-434A-875E-0EE0434604D3}" type="slidenum">
              <a:rPr lang="fr-CA" smtClean="0"/>
              <a:pPr/>
              <a:t>‹N°›</a:t>
            </a:fld>
            <a:endParaRPr lang="fr-CA"/>
          </a:p>
        </p:txBody>
      </p:sp>
    </p:spTree>
    <p:extLst>
      <p:ext uri="{BB962C8B-B14F-4D97-AF65-F5344CB8AC3E}">
        <p14:creationId xmlns:p14="http://schemas.microsoft.com/office/powerpoint/2010/main" xmlns="" val="176487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CA" b="1" dirty="0" smtClean="0"/>
              <a:t>Note</a:t>
            </a:r>
            <a:r>
              <a:rPr lang="fr-CA" b="1" baseline="0" dirty="0" smtClean="0"/>
              <a:t> générales</a:t>
            </a:r>
            <a:endParaRPr lang="fr-CA" b="1" dirty="0" smtClean="0"/>
          </a:p>
          <a:p>
            <a:pPr>
              <a:defRPr/>
            </a:pPr>
            <a:r>
              <a:rPr lang="fr-CA" dirty="0" smtClean="0">
                <a:latin typeface="Arial" pitchFamily="34" charset="0"/>
                <a:cs typeface="Arial" pitchFamily="34" charset="0"/>
              </a:rPr>
              <a:t>Respecter les éléments visuels validés par le client: taille, forme, position, comportement.</a:t>
            </a:r>
          </a:p>
          <a:p>
            <a:endParaRPr lang="fr-CA" dirty="0" smtClean="0"/>
          </a:p>
          <a:p>
            <a:endParaRPr lang="en-CA" b="0" baseline="0" dirty="0" smtClean="0"/>
          </a:p>
        </p:txBody>
      </p:sp>
      <p:sp>
        <p:nvSpPr>
          <p:cNvPr id="4" name="Espace réservé du numéro de diapositive 3"/>
          <p:cNvSpPr>
            <a:spLocks noGrp="1"/>
          </p:cNvSpPr>
          <p:nvPr>
            <p:ph type="sldNum" sz="quarter" idx="10"/>
          </p:nvPr>
        </p:nvSpPr>
        <p:spPr/>
        <p:txBody>
          <a:bodyPr/>
          <a:lstStyle/>
          <a:p>
            <a:fld id="{8DB2AC5C-1A97-4B93-84A1-E475D6FA59B2}"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x-none" b="1" smtClean="0"/>
              <a:t>Page Activité</a:t>
            </a:r>
            <a:r>
              <a:rPr lang="fr-CA" b="1" dirty="0" smtClean="0"/>
              <a:t> 1 (Question 1)</a:t>
            </a:r>
          </a:p>
          <a:p>
            <a:pPr defTabSz="931774">
              <a:defRPr/>
            </a:pPr>
            <a:endParaRPr lang="fr-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du vestibule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defTabSz="931774">
              <a:buFont typeface="Arial" panose="020B0604020202020204" pitchFamily="34" charset="0"/>
              <a:buChar char="•"/>
              <a:defRPr/>
            </a:pPr>
            <a:r>
              <a:rPr lang="fr-CA" dirty="0" smtClean="0"/>
              <a:t>Mini </a:t>
            </a:r>
            <a:r>
              <a:rPr lang="fr-CA" dirty="0" err="1" smtClean="0"/>
              <a:t>branching</a:t>
            </a:r>
            <a:r>
              <a:rPr lang="fr-CA" dirty="0" smtClean="0"/>
              <a:t> en 3 étapes : 2 questions, 1 rétroaction </a:t>
            </a:r>
          </a:p>
          <a:p>
            <a:pPr marL="174708" indent="-174708" defTabSz="931774">
              <a:buFont typeface="Arial" panose="020B0604020202020204" pitchFamily="34" charset="0"/>
              <a:buChar char="•"/>
              <a:defRPr/>
            </a:pPr>
            <a:r>
              <a:rPr lang="fr-CA" dirty="0" smtClean="0"/>
              <a:t>À chaque question la participante doit choisir un des deux choix qui lui sont proposés. </a:t>
            </a:r>
          </a:p>
          <a:p>
            <a:pPr marL="174708" indent="-174708" defTabSz="931774">
              <a:buFont typeface="Arial" panose="020B0604020202020204" pitchFamily="34" charset="0"/>
              <a:buChar char="•"/>
              <a:defRPr/>
            </a:pPr>
            <a:r>
              <a:rPr lang="fr-CA" dirty="0" smtClean="0"/>
              <a:t>Au total, quatre cheminements à explorer qui aboutissent à une rétroaction différente.</a:t>
            </a:r>
          </a:p>
          <a:p>
            <a:pPr marL="174708" indent="-174708" defTabSz="931774">
              <a:buFont typeface="Arial" panose="020B0604020202020204" pitchFamily="34" charset="0"/>
              <a:buChar char="•"/>
              <a:defRPr/>
            </a:pPr>
            <a:endParaRPr lang="fr-CA" dirty="0" smtClean="0"/>
          </a:p>
          <a:p>
            <a:r>
              <a:rPr lang="fr-CA" b="1" dirty="0" smtClean="0"/>
              <a:t>Contenu</a:t>
            </a:r>
            <a:r>
              <a:rPr lang="fr-CA" b="1" baseline="0" dirty="0" smtClean="0"/>
              <a:t> de la page d’activité</a:t>
            </a:r>
            <a:endParaRPr lang="fr-CA" b="1" dirty="0" smtClean="0"/>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Trouver une façon d’indiquer à l’usager que la narration est en train de jouer.)</a:t>
            </a:r>
          </a:p>
          <a:p>
            <a:pPr marL="174708" indent="-174708">
              <a:buFont typeface="Arial" panose="020B0604020202020204" pitchFamily="34" charset="0"/>
              <a:buChar char="•"/>
            </a:pPr>
            <a:r>
              <a:rPr lang="fr-CA" dirty="0" smtClean="0"/>
              <a:t>Consignes écrites qui restent tout au long de l’activité.</a:t>
            </a:r>
          </a:p>
          <a:p>
            <a:pPr marL="174708" indent="-174708">
              <a:buFont typeface="Arial" panose="020B0604020202020204" pitchFamily="34" charset="0"/>
              <a:buChar char="•"/>
            </a:pPr>
            <a:r>
              <a:rPr lang="fr-CA" dirty="0" smtClean="0"/>
              <a:t>Bouton REVOIR LA VIDÉO: en cliquant</a:t>
            </a:r>
            <a:r>
              <a:rPr lang="fr-CA" baseline="0" dirty="0" smtClean="0"/>
              <a:t> sur le bouton REVOIR LA VIDEO, la vidéo de la suite du déclencheur s’ouvre pleine page. Un voile grisé couvre le reste de la page. Le X au coin à droite permet de la refermer.</a:t>
            </a:r>
          </a:p>
          <a:p>
            <a:pPr marL="174708" indent="-174708">
              <a:buFont typeface="Arial" panose="020B0604020202020204" pitchFamily="34" charset="0"/>
              <a:buChar char="•"/>
            </a:pPr>
            <a:r>
              <a:rPr lang="fr-CA" baseline="0" dirty="0" smtClean="0"/>
              <a:t>2 choix de réponses cliquables. (Étape 1)</a:t>
            </a:r>
          </a:p>
          <a:p>
            <a:pPr defTabSz="931774">
              <a:defRPr/>
            </a:pPr>
            <a:endParaRPr lang="fr-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x-none" b="1" smtClean="0"/>
              <a:t>Page Activité</a:t>
            </a:r>
            <a:r>
              <a:rPr lang="fr-CA" b="1" dirty="0" smtClean="0"/>
              <a:t> 1 (Question 2)</a:t>
            </a:r>
          </a:p>
          <a:p>
            <a:endParaRPr lang="fr-CA" b="1" dirty="0" smtClean="0"/>
          </a:p>
          <a:p>
            <a:pPr marL="174708" indent="-174708">
              <a:buFont typeface="Arial" panose="020B0604020202020204" pitchFamily="34" charset="0"/>
              <a:buChar char="•"/>
            </a:pPr>
            <a:r>
              <a:rPr lang="fr-CA" baseline="0" dirty="0" smtClean="0"/>
              <a:t>Au clic sur un des deux choix de réponses de l’étape 1, une nouvelle question s’affiche avec deux nouveaux choix de réponses. (Étape 2)</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x-none" b="1" smtClean="0"/>
              <a:t>Page Activité</a:t>
            </a:r>
            <a:r>
              <a:rPr lang="fr-CA" b="1" dirty="0" smtClean="0"/>
              <a:t> 1 (Rétroaction dans la page)</a:t>
            </a:r>
          </a:p>
          <a:p>
            <a:endParaRPr lang="fr-CA" b="1" dirty="0" smtClean="0"/>
          </a:p>
          <a:p>
            <a:pPr marL="174708" indent="-174708" defTabSz="931774">
              <a:buFont typeface="Arial" panose="020B0604020202020204" pitchFamily="34" charset="0"/>
              <a:buChar char="•"/>
              <a:defRPr/>
            </a:pPr>
            <a:r>
              <a:rPr lang="fr-CA" baseline="0" dirty="0" smtClean="0"/>
              <a:t>Au clic sur un des deux choix de réponses de l’étape 2, une rétroaction s’affiche.</a:t>
            </a:r>
            <a:endParaRPr lang="fr-CA" dirty="0" smtClean="0"/>
          </a:p>
          <a:p>
            <a:pPr marL="174708" indent="-174708">
              <a:buFont typeface="Arial" panose="020B0604020202020204" pitchFamily="34" charset="0"/>
              <a:buChar char="•"/>
            </a:pPr>
            <a:r>
              <a:rPr lang="fr-CA" dirty="0" smtClean="0"/>
              <a:t>La participante a le choix de recommencer l’activité en cliquant sur le bouton « Recommencer ». Elle reviendra alors à l’étape 1 et pourra recommencer le processus.</a:t>
            </a:r>
          </a:p>
          <a:p>
            <a:pPr marL="174708" indent="-174708">
              <a:buFont typeface="Arial" panose="020B0604020202020204" pitchFamily="34" charset="0"/>
              <a:buChar char="•"/>
            </a:pPr>
            <a:r>
              <a:rPr lang="fr-CA" dirty="0" smtClean="0"/>
              <a:t>La participante a le choix de voir la solution en cliquant sur le bouton « Voir la solution »</a:t>
            </a:r>
            <a:endParaRPr lang="fr-CA" dirty="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b="1" dirty="0" smtClean="0"/>
              <a:t>Pop up « Voir la solution » disponible avec la rétroaction de l’activité 1.</a:t>
            </a:r>
          </a:p>
          <a:p>
            <a:pPr defTabSz="931774">
              <a:defRPr/>
            </a:pPr>
            <a:endParaRPr lang="fr-CA" b="1" dirty="0" smtClean="0"/>
          </a:p>
          <a:p>
            <a:pPr defTabSz="931774">
              <a:defRPr/>
            </a:pPr>
            <a:r>
              <a:rPr lang="fr-CA" dirty="0" smtClean="0"/>
              <a:t>Cette rétroaction permet de voir les 4 cheminements possibles qui mènent à 4 rétroactions différentes.</a:t>
            </a:r>
          </a:p>
          <a:p>
            <a:pPr defTabSz="931774">
              <a:defRPr/>
            </a:pPr>
            <a:endParaRPr lang="fr-CA" dirty="0" smtClean="0"/>
          </a:p>
          <a:p>
            <a:pPr defTabSz="931774">
              <a:defRPr/>
            </a:pPr>
            <a:r>
              <a:rPr lang="fr-CA" b="1" dirty="0" smtClean="0"/>
              <a:t>Notes MC&amp;V:</a:t>
            </a:r>
          </a:p>
          <a:p>
            <a:pPr defTabSz="931774">
              <a:defRPr/>
            </a:pPr>
            <a:r>
              <a:rPr lang="fr-CA" dirty="0" smtClean="0"/>
              <a:t>Voulons-nous mettre plus d’information dans la solution? Si oui, mettre une « Suite », « page 2 » de la solution.</a:t>
            </a:r>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1 :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defTabSz="931774">
              <a:defRPr/>
            </a:pPr>
            <a:r>
              <a:rPr lang="en-CA" b="1" dirty="0" smtClean="0"/>
              <a:t>Page </a:t>
            </a:r>
            <a:r>
              <a:rPr lang="en-CA" b="1" dirty="0" err="1" smtClean="0"/>
              <a:t>Activité</a:t>
            </a:r>
            <a:r>
              <a:rPr lang="en-CA" b="1" dirty="0" smtClean="0"/>
              <a:t> 2</a:t>
            </a:r>
          </a:p>
          <a:p>
            <a:pPr defTabSz="931774">
              <a:defRPr/>
            </a:pPr>
            <a:endParaRPr lang="en-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de la salle de bain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Trouver une façon d’indiquer à l’usager que la narration est en train de jouer.)</a:t>
            </a:r>
          </a:p>
          <a:p>
            <a:pPr marL="174708" indent="-174708">
              <a:buFont typeface="Arial" panose="020B0604020202020204" pitchFamily="34" charset="0"/>
              <a:buChar char="•"/>
            </a:pPr>
            <a:r>
              <a:rPr lang="fr-CA" dirty="0" smtClean="0"/>
              <a:t>Consignes écrites qui restent tout au long de l’activité.</a:t>
            </a:r>
          </a:p>
          <a:p>
            <a:pPr defTabSz="931774">
              <a:defRPr/>
            </a:pPr>
            <a:endParaRPr lang="fr-CA" b="1" dirty="0" smtClean="0"/>
          </a:p>
          <a:p>
            <a:pPr marL="174708" indent="-174708" defTabSz="931774">
              <a:buFont typeface="Arial" panose="020B0604020202020204" pitchFamily="34" charset="0"/>
              <a:buChar char="•"/>
              <a:defRPr/>
            </a:pPr>
            <a:r>
              <a:rPr lang="fr-CA" dirty="0" smtClean="0"/>
              <a:t>5 questions </a:t>
            </a:r>
          </a:p>
          <a:p>
            <a:pPr marL="174708" indent="-174708" defTabSz="931774">
              <a:buFont typeface="Arial" panose="020B0604020202020204" pitchFamily="34" charset="0"/>
              <a:buChar char="•"/>
              <a:defRPr/>
            </a:pPr>
            <a:r>
              <a:rPr lang="fr-CA" dirty="0" smtClean="0"/>
              <a:t>3 choix de réponses par question</a:t>
            </a:r>
          </a:p>
          <a:p>
            <a:pPr marL="174708" indent="-174708" defTabSz="931774">
              <a:buFont typeface="Arial" panose="020B0604020202020204" pitchFamily="34" charset="0"/>
              <a:buChar char="•"/>
              <a:defRPr/>
            </a:pPr>
            <a:r>
              <a:rPr lang="fr-CA" dirty="0" smtClean="0"/>
              <a:t>Lire la question / Écouter les choix de réponses audio / Cocher la bonne réponse</a:t>
            </a:r>
          </a:p>
          <a:p>
            <a:pPr marL="174708" indent="-174708" defTabSz="931774">
              <a:buFont typeface="Arial" panose="020B0604020202020204" pitchFamily="34" charset="0"/>
              <a:buChar char="•"/>
              <a:defRPr/>
            </a:pPr>
            <a:r>
              <a:rPr lang="fr-CA" dirty="0" smtClean="0"/>
              <a:t>Utiliser la mécanique du bouton radio pour que la participante ne puisse cocher qu’une case parmi les 3 proposées.</a:t>
            </a:r>
          </a:p>
          <a:p>
            <a:pPr marL="174708" indent="-174708" defTabSz="931774">
              <a:buFont typeface="Arial" panose="020B0604020202020204" pitchFamily="34" charset="0"/>
              <a:buChar char="•"/>
              <a:defRPr/>
            </a:pPr>
            <a:r>
              <a:rPr lang="fr-CA" dirty="0" smtClean="0"/>
              <a:t>Cliquer sur Valider</a:t>
            </a:r>
          </a:p>
          <a:p>
            <a:pPr marL="174708" indent="-174708" defTabSz="931774">
              <a:buFont typeface="Arial" panose="020B0604020202020204" pitchFamily="34" charset="0"/>
              <a:buChar char="•"/>
              <a:defRPr/>
            </a:pPr>
            <a:r>
              <a:rPr lang="fr-CA" dirty="0" smtClean="0"/>
              <a:t>Deux chances</a:t>
            </a:r>
          </a:p>
          <a:p>
            <a:pPr marL="174708" indent="-174708" defTabSz="931774">
              <a:buFont typeface="Arial" panose="020B0604020202020204" pitchFamily="34" charset="0"/>
              <a:buChar char="•"/>
              <a:defRPr/>
            </a:pPr>
            <a:r>
              <a:rPr lang="fr-CA" dirty="0" smtClean="0"/>
              <a:t>Si juste (Premier ou deuxième essai) : pop up de rétro positive avec justification</a:t>
            </a:r>
          </a:p>
          <a:p>
            <a:pPr marL="174708" indent="-174708" defTabSz="931774">
              <a:buFont typeface="Arial" panose="020B0604020202020204" pitchFamily="34" charset="0"/>
              <a:buChar char="•"/>
              <a:defRPr/>
            </a:pPr>
            <a:r>
              <a:rPr lang="fr-CA" dirty="0" smtClean="0"/>
              <a:t>Si faux au premier essai: pop up de rétro négative générique + bouton RECOMMENCER =&gt; toutes les cases des choix de réponses reviennent à l’état initial décoché</a:t>
            </a:r>
          </a:p>
          <a:p>
            <a:pPr marL="174708" indent="-174708" defTabSz="931774">
              <a:buFont typeface="Arial" panose="020B0604020202020204" pitchFamily="34" charset="0"/>
              <a:buChar char="•"/>
              <a:defRPr/>
            </a:pPr>
            <a:r>
              <a:rPr lang="fr-CA" dirty="0" smtClean="0"/>
              <a:t>Si faux deuxième essai: pop up de rétro négative avec justification</a:t>
            </a:r>
          </a:p>
          <a:p>
            <a:pPr marL="174708" indent="-174708" defTabSz="931774">
              <a:buFont typeface="Arial" panose="020B0604020202020204" pitchFamily="34" charset="0"/>
              <a:buChar char="•"/>
              <a:defRPr/>
            </a:pPr>
            <a:r>
              <a:rPr lang="fr-CA" dirty="0" smtClean="0"/>
              <a:t>Quand on referme le pop up de rétroaction, on est passé à la question suivante et le baromètre a oscillé.</a:t>
            </a:r>
          </a:p>
          <a:p>
            <a:pPr marL="174708" indent="-174708" defTabSz="931774">
              <a:buFont typeface="Arial" panose="020B0604020202020204" pitchFamily="34" charset="0"/>
              <a:buChar char="•"/>
              <a:defRPr/>
            </a:pPr>
            <a:endParaRPr lang="fr-CA" dirty="0" smtClean="0"/>
          </a:p>
          <a:p>
            <a:r>
              <a:rPr lang="fr-CA" b="1" dirty="0" smtClean="0"/>
              <a:t>Baromètre</a:t>
            </a:r>
          </a:p>
          <a:p>
            <a:r>
              <a:rPr lang="fr-CA" dirty="0" smtClean="0"/>
              <a:t>Au début, l’aiguille du baromètre est au milieu, à la verticale.</a:t>
            </a:r>
          </a:p>
          <a:p>
            <a:r>
              <a:rPr lang="fr-CA" dirty="0" smtClean="0"/>
              <a:t>Le baromètre a 5 coches à droite, 5 à gauche.</a:t>
            </a:r>
          </a:p>
          <a:p>
            <a:r>
              <a:rPr lang="fr-CA" dirty="0" smtClean="0"/>
              <a:t>Quand l’apprenant a une bonne réponse l’aiguille va une coche vers la droite (La confiance augmente). Quand l’apprenant a une mauvaise réponse, l’aiguille une coche va vers la gauche. (La confiance diminue)</a:t>
            </a:r>
          </a:p>
          <a:p>
            <a:pPr marL="174708" indent="-174708" defTabSz="931774">
              <a:buFont typeface="Arial" panose="020B0604020202020204" pitchFamily="34" charset="0"/>
              <a:buChar char="•"/>
              <a:defRPr/>
            </a:pPr>
            <a:endParaRPr lang="fr-CA" dirty="0" smtClean="0"/>
          </a:p>
          <a:p>
            <a:pPr defTabSz="931774">
              <a:defRPr/>
            </a:pPr>
            <a:endParaRPr lang="fr-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positive” Page </a:t>
            </a:r>
            <a:r>
              <a:rPr lang="en-CA" b="1" dirty="0" err="1" smtClean="0"/>
              <a:t>Activité</a:t>
            </a:r>
            <a:r>
              <a:rPr lang="en-CA" b="1" dirty="0" smtClean="0"/>
              <a:t> 2</a:t>
            </a:r>
          </a:p>
          <a:p>
            <a:pPr defTabSz="931774">
              <a:defRPr/>
            </a:pPr>
            <a:endParaRPr lang="en-CA" b="1" dirty="0" smtClean="0"/>
          </a:p>
          <a:p>
            <a:pPr defTabSz="931774">
              <a:defRPr/>
            </a:pPr>
            <a:endParaRPr lang="fr-CA" dirty="0" smtClean="0"/>
          </a:p>
          <a:p>
            <a:pPr defTabSz="931774">
              <a:defRPr/>
            </a:pPr>
            <a:r>
              <a:rPr lang="fr-CA" dirty="0" smtClean="0"/>
              <a:t>Même type de rétroaction pour les 4 autres questions.</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a:t>
            </a:r>
            <a:r>
              <a:rPr lang="en-CA" b="1" dirty="0" err="1" smtClean="0"/>
              <a:t>négative</a:t>
            </a:r>
            <a:r>
              <a:rPr lang="en-CA" b="1" dirty="0" smtClean="0"/>
              <a:t>, premier </a:t>
            </a:r>
            <a:r>
              <a:rPr lang="en-CA" b="1" dirty="0" err="1" smtClean="0"/>
              <a:t>essai</a:t>
            </a:r>
            <a:r>
              <a:rPr lang="en-CA" b="1" dirty="0" smtClean="0"/>
              <a:t>” Page </a:t>
            </a:r>
            <a:r>
              <a:rPr lang="en-CA" b="1" dirty="0" err="1" smtClean="0"/>
              <a:t>Activité</a:t>
            </a:r>
            <a:r>
              <a:rPr lang="en-CA" b="1" dirty="0" smtClean="0"/>
              <a:t> 2</a:t>
            </a:r>
          </a:p>
          <a:p>
            <a:pPr defTabSz="931774">
              <a:defRPr/>
            </a:pPr>
            <a:endParaRPr lang="en-CA" b="1" dirty="0" smtClean="0"/>
          </a:p>
          <a:p>
            <a:pPr defTabSz="931774">
              <a:defRPr/>
            </a:pPr>
            <a:endParaRPr lang="fr-CA" dirty="0" smtClean="0"/>
          </a:p>
          <a:p>
            <a:pPr defTabSz="931774">
              <a:defRPr/>
            </a:pPr>
            <a:r>
              <a:rPr lang="fr-CA" dirty="0" smtClean="0"/>
              <a:t>Même type de rétroaction pour les 4 autres questions.</a:t>
            </a:r>
          </a:p>
          <a:p>
            <a:pPr defTabSz="931774">
              <a:defRPr/>
            </a:pPr>
            <a:endParaRPr lang="fr-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a:t>
            </a:r>
            <a:r>
              <a:rPr lang="en-CA" b="1" dirty="0" err="1" smtClean="0"/>
              <a:t>négative</a:t>
            </a:r>
            <a:r>
              <a:rPr lang="en-CA" b="1" dirty="0" smtClean="0"/>
              <a:t>, </a:t>
            </a:r>
            <a:r>
              <a:rPr lang="en-CA" b="1" dirty="0" err="1" smtClean="0"/>
              <a:t>deuxième</a:t>
            </a:r>
            <a:r>
              <a:rPr lang="en-CA" b="1" dirty="0" smtClean="0"/>
              <a:t> </a:t>
            </a:r>
            <a:r>
              <a:rPr lang="en-CA" b="1" dirty="0" err="1" smtClean="0"/>
              <a:t>essai</a:t>
            </a:r>
            <a:r>
              <a:rPr lang="en-CA" b="1" dirty="0" smtClean="0"/>
              <a:t>” Page </a:t>
            </a:r>
            <a:r>
              <a:rPr lang="en-CA" b="1" dirty="0" err="1" smtClean="0"/>
              <a:t>Activité</a:t>
            </a:r>
            <a:r>
              <a:rPr lang="en-CA" b="1" dirty="0" smtClean="0"/>
              <a:t> 2</a:t>
            </a:r>
          </a:p>
          <a:p>
            <a:pPr defTabSz="931774">
              <a:defRPr/>
            </a:pPr>
            <a:endParaRPr lang="en-CA" b="1" dirty="0" smtClean="0"/>
          </a:p>
          <a:p>
            <a:pPr defTabSz="931774">
              <a:defRPr/>
            </a:pPr>
            <a:endParaRPr lang="fr-CA" dirty="0" smtClean="0"/>
          </a:p>
          <a:p>
            <a:pPr defTabSz="931774">
              <a:defRPr/>
            </a:pPr>
            <a:r>
              <a:rPr lang="fr-CA" dirty="0" smtClean="0"/>
              <a:t>Même type de rétroaction pour les 4 autres questions.</a:t>
            </a:r>
          </a:p>
          <a:p>
            <a:pPr defTabSz="931774">
              <a:defRPr/>
            </a:pPr>
            <a:endParaRPr lang="fr-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2 :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b="1" dirty="0" smtClean="0"/>
              <a:t>Pop</a:t>
            </a:r>
            <a:r>
              <a:rPr lang="fr-CA" b="1" baseline="0" dirty="0" smtClean="0"/>
              <a:t> up « Avertissement de son » : </a:t>
            </a:r>
            <a:r>
              <a:rPr lang="fr-CA" b="1" baseline="0" dirty="0" err="1" smtClean="0"/>
              <a:t>MF_Avertissement_Son</a:t>
            </a:r>
            <a:endParaRPr lang="fr-CA" b="1" baseline="0" dirty="0" smtClean="0"/>
          </a:p>
          <a:p>
            <a:pPr defTabSz="931774">
              <a:defRPr/>
            </a:pPr>
            <a:endParaRPr lang="fr-CA" b="0" baseline="0" dirty="0" smtClean="0"/>
          </a:p>
          <a:p>
            <a:pPr defTabSz="931774">
              <a:defRPr/>
            </a:pPr>
            <a:r>
              <a:rPr lang="fr-CA" b="1" dirty="0" smtClean="0"/>
              <a:t>Comportement du pop up et des éléments du pop up</a:t>
            </a:r>
          </a:p>
          <a:p>
            <a:pPr defTabSz="931774">
              <a:buFont typeface="Arial" pitchFamily="34" charset="0"/>
              <a:buChar char="•"/>
              <a:defRPr/>
            </a:pPr>
            <a:r>
              <a:rPr lang="fr-CA" b="0" dirty="0" smtClean="0"/>
              <a:t>La</a:t>
            </a:r>
            <a:r>
              <a:rPr lang="fr-CA" b="0" baseline="0" dirty="0" smtClean="0"/>
              <a:t> capsule s’ouvre avec le pop up d’avertissement de son superposé à la page </a:t>
            </a:r>
            <a:r>
              <a:rPr lang="fr-CA" dirty="0" smtClean="0">
                <a:latin typeface="Arial" pitchFamily="34" charset="0"/>
                <a:cs typeface="Arial" pitchFamily="34" charset="0"/>
              </a:rPr>
              <a:t>«Déclencheur»</a:t>
            </a:r>
            <a:r>
              <a:rPr lang="fr-CA" b="0" baseline="0" dirty="0" smtClean="0"/>
              <a:t>.</a:t>
            </a:r>
          </a:p>
          <a:p>
            <a:pPr defTabSz="931774">
              <a:buFont typeface="Arial" pitchFamily="34" charset="0"/>
              <a:buChar char="•"/>
              <a:defRPr/>
            </a:pPr>
            <a:r>
              <a:rPr lang="fr-CA" dirty="0" smtClean="0">
                <a:latin typeface="Arial" pitchFamily="34" charset="0"/>
                <a:cs typeface="Arial" pitchFamily="34" charset="0"/>
              </a:rPr>
              <a:t>Le pop up a un contour grisé qui cache le reste de la page. </a:t>
            </a:r>
          </a:p>
          <a:p>
            <a:pPr defTabSz="931774">
              <a:buFont typeface="Arial" pitchFamily="34" charset="0"/>
              <a:buChar char="•"/>
              <a:defRPr/>
            </a:pPr>
            <a:r>
              <a:rPr lang="fr-CA" dirty="0" smtClean="0">
                <a:latin typeface="Arial" pitchFamily="34" charset="0"/>
                <a:cs typeface="Arial" pitchFamily="34" charset="0"/>
              </a:rPr>
              <a:t>C’est toujours le même pop up pour chaque capsule de la formation.</a:t>
            </a:r>
          </a:p>
          <a:p>
            <a:pPr defTabSz="931774">
              <a:buFont typeface="Arial" pitchFamily="34" charset="0"/>
              <a:buChar char="•"/>
              <a:defRPr/>
            </a:pPr>
            <a:r>
              <a:rPr lang="fr-CA" dirty="0" smtClean="0">
                <a:latin typeface="Arial" pitchFamily="34" charset="0"/>
                <a:cs typeface="Arial" pitchFamily="34" charset="0"/>
              </a:rPr>
              <a:t>Au clic sur le bouton Commencer la capsule, le pop up se referme et la page «Déclencheur» s’affiche.</a:t>
            </a:r>
          </a:p>
          <a:p>
            <a:pPr defTabSz="931774">
              <a:defRPr/>
            </a:pPr>
            <a:endParaRPr lang="fr-CA" dirty="0" smtClean="0">
              <a:latin typeface="Arial" pitchFamily="34" charset="0"/>
              <a:cs typeface="Arial" pitchFamily="34" charset="0"/>
            </a:endParaRPr>
          </a:p>
          <a:p>
            <a:pPr defTabSz="931774">
              <a:defRPr/>
            </a:pPr>
            <a:endParaRPr lang="fr-CA" dirty="0" smtClean="0">
              <a:latin typeface="Arial" pitchFamily="34" charset="0"/>
              <a:cs typeface="Arial" pitchFamily="34" charset="0"/>
            </a:endParaRPr>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931774">
              <a:defRPr/>
            </a:pPr>
            <a:r>
              <a:rPr lang="en-CA" b="1" dirty="0" smtClean="0"/>
              <a:t>Page </a:t>
            </a:r>
            <a:r>
              <a:rPr lang="en-CA" b="1" dirty="0" err="1" smtClean="0"/>
              <a:t>activité</a:t>
            </a:r>
            <a:r>
              <a:rPr lang="en-CA" b="1" dirty="0" smtClean="0"/>
              <a:t> 3 </a:t>
            </a:r>
          </a:p>
          <a:p>
            <a:pPr defTabSz="931774">
              <a:defRPr/>
            </a:pPr>
            <a:endParaRPr lang="en-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de l’aire de jeu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Trouver une façon d’indiquer à l’usager que la narration est en train de jouer.)</a:t>
            </a:r>
          </a:p>
          <a:p>
            <a:pPr marL="174708" indent="-174708">
              <a:buFont typeface="Arial" panose="020B0604020202020204" pitchFamily="34" charset="0"/>
              <a:buChar char="•"/>
            </a:pPr>
            <a:r>
              <a:rPr lang="fr-CA" dirty="0" smtClean="0"/>
              <a:t>Consignes écrites </a:t>
            </a:r>
          </a:p>
          <a:p>
            <a:pPr marL="174708" indent="-174708">
              <a:buFont typeface="Arial" panose="020B0604020202020204" pitchFamily="34" charset="0"/>
              <a:buChar char="•"/>
            </a:pPr>
            <a:r>
              <a:rPr lang="fr-CA" dirty="0" smtClean="0"/>
              <a:t>Texte à consulter en</a:t>
            </a:r>
            <a:r>
              <a:rPr lang="fr-CA" baseline="0" dirty="0" smtClean="0"/>
              <a:t> cliquant sur le bouton vis-à-vis de la consigne.</a:t>
            </a:r>
            <a:endParaRPr lang="fr-CA" dirty="0" smtClean="0"/>
          </a:p>
          <a:p>
            <a:pPr marL="174708" indent="-174708">
              <a:buFont typeface="Arial" panose="020B0604020202020204" pitchFamily="34" charset="0"/>
              <a:buChar char="•"/>
            </a:pPr>
            <a:endParaRPr lang="fr-CA" dirty="0" smtClean="0"/>
          </a:p>
          <a:p>
            <a:pPr marL="174708" indent="-174708">
              <a:buFont typeface="Arial" panose="020B0604020202020204" pitchFamily="34" charset="0"/>
              <a:buChar char="•"/>
            </a:pPr>
            <a:r>
              <a:rPr lang="fr-CA" dirty="0" smtClean="0"/>
              <a:t>1 question</a:t>
            </a:r>
          </a:p>
          <a:p>
            <a:pPr marL="174708" indent="-174708" defTabSz="931774">
              <a:buFont typeface="Arial" panose="020B0604020202020204" pitchFamily="34" charset="0"/>
              <a:buChar char="•"/>
              <a:defRPr/>
            </a:pPr>
            <a:r>
              <a:rPr lang="fr-CA" dirty="0" smtClean="0"/>
              <a:t>10 éléments à glisser </a:t>
            </a:r>
          </a:p>
          <a:p>
            <a:pPr marL="174708" indent="-174708" defTabSz="931774">
              <a:buFont typeface="Arial" panose="020B0604020202020204" pitchFamily="34" charset="0"/>
              <a:buChar char="•"/>
              <a:defRPr/>
            </a:pPr>
            <a:r>
              <a:rPr lang="en-CA" dirty="0" smtClean="0"/>
              <a:t>Les </a:t>
            </a:r>
            <a:r>
              <a:rPr lang="en-CA" dirty="0" err="1" smtClean="0"/>
              <a:t>éléments</a:t>
            </a:r>
            <a:r>
              <a:rPr lang="en-CA" dirty="0" smtClean="0"/>
              <a:t> à </a:t>
            </a:r>
            <a:r>
              <a:rPr lang="en-CA" dirty="0" err="1" smtClean="0"/>
              <a:t>glisser</a:t>
            </a:r>
            <a:r>
              <a:rPr lang="en-CA" dirty="0" smtClean="0"/>
              <a:t> </a:t>
            </a:r>
            <a:r>
              <a:rPr lang="en-CA" dirty="0" err="1" smtClean="0"/>
              <a:t>sont</a:t>
            </a:r>
            <a:r>
              <a:rPr lang="en-CA" dirty="0" smtClean="0"/>
              <a:t> trop longs: on met un + </a:t>
            </a:r>
            <a:r>
              <a:rPr lang="en-CA" dirty="0" err="1" smtClean="0"/>
              <a:t>cliquable</a:t>
            </a:r>
            <a:r>
              <a:rPr lang="en-CA" dirty="0" smtClean="0"/>
              <a:t> qui </a:t>
            </a:r>
            <a:r>
              <a:rPr lang="en-CA" dirty="0" err="1" smtClean="0"/>
              <a:t>permet</a:t>
            </a:r>
            <a:r>
              <a:rPr lang="en-CA" dirty="0" smtClean="0"/>
              <a:t> de </a:t>
            </a:r>
            <a:r>
              <a:rPr lang="en-CA" dirty="0" err="1" smtClean="0"/>
              <a:t>voir</a:t>
            </a:r>
            <a:r>
              <a:rPr lang="en-CA" dirty="0" smtClean="0"/>
              <a:t> </a:t>
            </a:r>
            <a:r>
              <a:rPr lang="en-CA" dirty="0" err="1" smtClean="0"/>
              <a:t>l’entièreté</a:t>
            </a:r>
            <a:r>
              <a:rPr lang="en-CA" dirty="0" smtClean="0"/>
              <a:t> du </a:t>
            </a:r>
            <a:r>
              <a:rPr lang="en-CA" dirty="0" err="1" smtClean="0"/>
              <a:t>texte</a:t>
            </a:r>
            <a:r>
              <a:rPr lang="en-CA" dirty="0" smtClean="0"/>
              <a:t>. Un – </a:t>
            </a:r>
            <a:r>
              <a:rPr lang="en-CA" dirty="0" err="1" smtClean="0"/>
              <a:t>dans</a:t>
            </a:r>
            <a:r>
              <a:rPr lang="en-CA" dirty="0" smtClean="0"/>
              <a:t> la case </a:t>
            </a:r>
            <a:r>
              <a:rPr lang="en-CA" dirty="0" err="1" smtClean="0"/>
              <a:t>déployée</a:t>
            </a:r>
            <a:r>
              <a:rPr lang="en-CA" dirty="0" smtClean="0"/>
              <a:t> </a:t>
            </a:r>
            <a:r>
              <a:rPr lang="en-CA" dirty="0" err="1" smtClean="0"/>
              <a:t>permet</a:t>
            </a:r>
            <a:r>
              <a:rPr lang="en-CA" dirty="0" smtClean="0"/>
              <a:t> de </a:t>
            </a:r>
            <a:r>
              <a:rPr lang="en-CA" dirty="0" err="1" smtClean="0"/>
              <a:t>réduire</a:t>
            </a:r>
            <a:r>
              <a:rPr lang="en-CA" dirty="0" smtClean="0"/>
              <a:t> le </a:t>
            </a:r>
            <a:r>
              <a:rPr lang="en-CA" dirty="0" err="1" smtClean="0"/>
              <a:t>paragraphe</a:t>
            </a:r>
            <a:r>
              <a:rPr lang="en-CA" dirty="0" smtClean="0"/>
              <a:t> à nouveau.</a:t>
            </a:r>
            <a:endParaRPr lang="fr-CA" dirty="0" smtClean="0"/>
          </a:p>
          <a:p>
            <a:pPr marL="174708" indent="-174708" defTabSz="931774">
              <a:buFont typeface="Arial" panose="020B0604020202020204" pitchFamily="34" charset="0"/>
              <a:buChar char="•"/>
              <a:defRPr/>
            </a:pPr>
            <a:r>
              <a:rPr lang="fr-CA" dirty="0" smtClean="0"/>
              <a:t>Une fois tous les éléments placés, la participante peut cliquer sur Valider</a:t>
            </a:r>
          </a:p>
          <a:p>
            <a:pPr marL="174708" indent="-174708" defTabSz="931774">
              <a:buFont typeface="Arial" panose="020B0604020202020204" pitchFamily="34" charset="0"/>
              <a:buChar char="•"/>
              <a:defRPr/>
            </a:pPr>
            <a:r>
              <a:rPr lang="fr-CA" dirty="0" smtClean="0"/>
              <a:t>Deux chances</a:t>
            </a:r>
          </a:p>
          <a:p>
            <a:pPr marL="174708" indent="-174708" defTabSz="931774">
              <a:buFont typeface="Arial" panose="020B0604020202020204" pitchFamily="34" charset="0"/>
              <a:buChar char="•"/>
              <a:defRPr/>
            </a:pPr>
            <a:r>
              <a:rPr lang="fr-CA" dirty="0" smtClean="0"/>
              <a:t>Si juste (Premier ou deuxième essai) : pop up de rétro positive avec justification</a:t>
            </a:r>
          </a:p>
          <a:p>
            <a:pPr marL="174708" indent="-174708" defTabSz="931774">
              <a:buFont typeface="Arial" panose="020B0604020202020204" pitchFamily="34" charset="0"/>
              <a:buChar char="•"/>
              <a:defRPr/>
            </a:pPr>
            <a:r>
              <a:rPr lang="fr-CA" dirty="0" smtClean="0"/>
              <a:t>Si faux au premier essai: pop up de rétro négative générique + bouton RECOMMENCER =&gt; seuls les éléments bien placés restent dans les cases du tableau.</a:t>
            </a:r>
          </a:p>
          <a:p>
            <a:pPr marL="174708" indent="-174708" defTabSz="931774">
              <a:buFont typeface="Arial" panose="020B0604020202020204" pitchFamily="34" charset="0"/>
              <a:buChar char="•"/>
              <a:defRPr/>
            </a:pPr>
            <a:r>
              <a:rPr lang="fr-CA" dirty="0" smtClean="0"/>
              <a:t>Si faux deuxième essai: pop up de rétro négative avec justification</a:t>
            </a: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positive” Page </a:t>
            </a:r>
            <a:r>
              <a:rPr lang="en-CA" b="1" dirty="0" err="1" smtClean="0"/>
              <a:t>Activité</a:t>
            </a:r>
            <a:r>
              <a:rPr lang="en-CA" b="1" dirty="0" smtClean="0"/>
              <a:t> 3</a:t>
            </a:r>
          </a:p>
          <a:p>
            <a:pPr defTabSz="931774">
              <a:defRPr/>
            </a:pP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a:t>
            </a:r>
            <a:r>
              <a:rPr lang="en-CA" b="1" dirty="0" err="1" smtClean="0"/>
              <a:t>négative</a:t>
            </a:r>
            <a:r>
              <a:rPr lang="en-CA" b="1" dirty="0" smtClean="0"/>
              <a:t>, premier </a:t>
            </a:r>
            <a:r>
              <a:rPr lang="en-CA" b="1" dirty="0" err="1" smtClean="0"/>
              <a:t>essai</a:t>
            </a:r>
            <a:r>
              <a:rPr lang="en-CA" b="1" dirty="0" smtClean="0"/>
              <a:t>” Page </a:t>
            </a:r>
            <a:r>
              <a:rPr lang="en-CA" b="1" dirty="0" err="1" smtClean="0"/>
              <a:t>Activité</a:t>
            </a:r>
            <a:r>
              <a:rPr lang="en-CA" b="1" dirty="0" smtClean="0"/>
              <a:t> 3</a:t>
            </a:r>
          </a:p>
          <a:p>
            <a:pPr defTabSz="931774">
              <a:defRPr/>
            </a:pP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a:t>
            </a:r>
            <a:r>
              <a:rPr lang="en-CA" b="1" dirty="0" err="1" smtClean="0"/>
              <a:t>négative</a:t>
            </a:r>
            <a:r>
              <a:rPr lang="en-CA" b="1" dirty="0" smtClean="0"/>
              <a:t>, </a:t>
            </a:r>
            <a:r>
              <a:rPr lang="en-CA" b="1" dirty="0" err="1" smtClean="0"/>
              <a:t>deuxième</a:t>
            </a:r>
            <a:r>
              <a:rPr lang="en-CA" b="1" dirty="0" smtClean="0"/>
              <a:t> </a:t>
            </a:r>
            <a:r>
              <a:rPr lang="en-CA" b="1" dirty="0" err="1" smtClean="0"/>
              <a:t>essai</a:t>
            </a:r>
            <a:r>
              <a:rPr lang="en-CA" b="1" dirty="0" smtClean="0"/>
              <a:t>” Page </a:t>
            </a:r>
            <a:r>
              <a:rPr lang="en-CA" b="1" dirty="0" err="1" smtClean="0"/>
              <a:t>Activité</a:t>
            </a:r>
            <a:r>
              <a:rPr lang="en-CA" b="1" dirty="0" smtClean="0"/>
              <a:t> 3</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“SOLUTION” Page </a:t>
            </a:r>
            <a:r>
              <a:rPr lang="en-CA" b="1" dirty="0" err="1" smtClean="0"/>
              <a:t>Activité</a:t>
            </a:r>
            <a:r>
              <a:rPr lang="en-CA" b="1" dirty="0" smtClean="0"/>
              <a:t> 3</a:t>
            </a:r>
          </a:p>
          <a:p>
            <a:pPr defTabSz="931774">
              <a:defRPr/>
            </a:pPr>
            <a:endParaRPr lang="en-CA" b="1" dirty="0" smtClean="0"/>
          </a:p>
          <a:p>
            <a:pPr defTabSz="931774">
              <a:defRPr/>
            </a:pPr>
            <a:r>
              <a:rPr lang="en-CA" dirty="0" err="1" smtClean="0"/>
              <a:t>Dans</a:t>
            </a:r>
            <a:r>
              <a:rPr lang="en-CA" dirty="0" smtClean="0"/>
              <a:t> la solution on </a:t>
            </a:r>
            <a:r>
              <a:rPr lang="en-CA" dirty="0" err="1" smtClean="0"/>
              <a:t>voit</a:t>
            </a:r>
            <a:r>
              <a:rPr lang="en-CA" dirty="0" smtClean="0"/>
              <a:t> </a:t>
            </a:r>
            <a:r>
              <a:rPr lang="en-CA" dirty="0" err="1" smtClean="0"/>
              <a:t>tous</a:t>
            </a:r>
            <a:r>
              <a:rPr lang="en-CA" dirty="0" smtClean="0"/>
              <a:t> les </a:t>
            </a:r>
            <a:r>
              <a:rPr lang="en-CA" dirty="0" err="1" smtClean="0"/>
              <a:t>éléments</a:t>
            </a:r>
            <a:r>
              <a:rPr lang="en-CA" dirty="0" smtClean="0"/>
              <a:t> </a:t>
            </a:r>
            <a:r>
              <a:rPr lang="en-CA" dirty="0" err="1" smtClean="0"/>
              <a:t>glissés</a:t>
            </a:r>
            <a:r>
              <a:rPr lang="en-CA" dirty="0" smtClean="0"/>
              <a:t> au bon </a:t>
            </a:r>
            <a:r>
              <a:rPr lang="en-CA" dirty="0" err="1" smtClean="0"/>
              <a:t>endroit</a:t>
            </a:r>
            <a:r>
              <a:rPr lang="en-CA" dirty="0" smtClean="0"/>
              <a:t>. </a:t>
            </a:r>
            <a:r>
              <a:rPr lang="en-CA" dirty="0" err="1" smtClean="0"/>
              <a:t>Comme</a:t>
            </a:r>
            <a:r>
              <a:rPr lang="en-CA" dirty="0" smtClean="0"/>
              <a:t> </a:t>
            </a:r>
            <a:r>
              <a:rPr lang="en-CA" dirty="0" err="1" smtClean="0"/>
              <a:t>ils</a:t>
            </a:r>
            <a:r>
              <a:rPr lang="en-CA" dirty="0" smtClean="0"/>
              <a:t> </a:t>
            </a:r>
            <a:r>
              <a:rPr lang="en-CA" dirty="0" err="1" smtClean="0"/>
              <a:t>sont</a:t>
            </a:r>
            <a:r>
              <a:rPr lang="en-CA" dirty="0" smtClean="0"/>
              <a:t> trop longs, on met un + </a:t>
            </a:r>
            <a:r>
              <a:rPr lang="en-CA" dirty="0" err="1" smtClean="0"/>
              <a:t>cliquable</a:t>
            </a:r>
            <a:r>
              <a:rPr lang="en-CA" dirty="0" smtClean="0"/>
              <a:t> qui </a:t>
            </a:r>
            <a:r>
              <a:rPr lang="en-CA" dirty="0" err="1" smtClean="0"/>
              <a:t>permet</a:t>
            </a:r>
            <a:r>
              <a:rPr lang="en-CA" dirty="0" smtClean="0"/>
              <a:t> de </a:t>
            </a:r>
            <a:r>
              <a:rPr lang="en-CA" dirty="0" err="1" smtClean="0"/>
              <a:t>voir</a:t>
            </a:r>
            <a:r>
              <a:rPr lang="en-CA" dirty="0" smtClean="0"/>
              <a:t> </a:t>
            </a:r>
            <a:r>
              <a:rPr lang="en-CA" dirty="0" err="1" smtClean="0"/>
              <a:t>l’entièreté</a:t>
            </a:r>
            <a:r>
              <a:rPr lang="en-CA" dirty="0" smtClean="0"/>
              <a:t> du </a:t>
            </a:r>
            <a:r>
              <a:rPr lang="en-CA" dirty="0" err="1" smtClean="0"/>
              <a:t>texte</a:t>
            </a:r>
            <a:r>
              <a:rPr lang="en-CA" dirty="0" smtClean="0"/>
              <a:t> </a:t>
            </a:r>
            <a:r>
              <a:rPr lang="en-CA" dirty="0" err="1" smtClean="0"/>
              <a:t>placé</a:t>
            </a:r>
            <a:r>
              <a:rPr lang="en-CA" dirty="0" smtClean="0"/>
              <a:t> </a:t>
            </a:r>
            <a:r>
              <a:rPr lang="en-CA" dirty="0" err="1" smtClean="0"/>
              <a:t>dans</a:t>
            </a:r>
            <a:r>
              <a:rPr lang="en-CA" dirty="0" smtClean="0"/>
              <a:t> </a:t>
            </a:r>
            <a:r>
              <a:rPr lang="en-CA" dirty="0" err="1" smtClean="0"/>
              <a:t>une</a:t>
            </a:r>
            <a:r>
              <a:rPr lang="en-CA" dirty="0" smtClean="0"/>
              <a:t> case. Un – </a:t>
            </a:r>
            <a:r>
              <a:rPr lang="en-CA" dirty="0" err="1" smtClean="0"/>
              <a:t>dans</a:t>
            </a:r>
            <a:r>
              <a:rPr lang="en-CA" dirty="0" smtClean="0"/>
              <a:t> la case </a:t>
            </a:r>
            <a:r>
              <a:rPr lang="en-CA" dirty="0" err="1" smtClean="0"/>
              <a:t>déployée</a:t>
            </a:r>
            <a:r>
              <a:rPr lang="en-CA" dirty="0" smtClean="0"/>
              <a:t> </a:t>
            </a:r>
            <a:r>
              <a:rPr lang="en-CA" dirty="0" err="1" smtClean="0"/>
              <a:t>permet</a:t>
            </a:r>
            <a:r>
              <a:rPr lang="en-CA" dirty="0" smtClean="0"/>
              <a:t> de la </a:t>
            </a:r>
            <a:r>
              <a:rPr lang="en-CA" dirty="0" err="1" smtClean="0"/>
              <a:t>réduire</a:t>
            </a:r>
            <a:r>
              <a:rPr lang="en-CA" dirty="0" smtClean="0"/>
              <a:t> à nouveau.</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3 :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931774">
              <a:defRPr/>
            </a:pPr>
            <a:r>
              <a:rPr lang="en-CA" b="1" dirty="0" smtClean="0"/>
              <a:t>Page </a:t>
            </a:r>
            <a:r>
              <a:rPr lang="en-CA" b="1" dirty="0" err="1" smtClean="0"/>
              <a:t>activité</a:t>
            </a:r>
            <a:r>
              <a:rPr lang="en-CA" b="1" dirty="0" smtClean="0"/>
              <a:t> 4</a:t>
            </a:r>
          </a:p>
          <a:p>
            <a:pPr defTabSz="931774">
              <a:defRPr/>
            </a:pPr>
            <a:endParaRPr lang="en-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de l’aire de jeu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Trouver une façon d’indiquer à l’usager que la narration est en train de jouer.)</a:t>
            </a:r>
          </a:p>
          <a:p>
            <a:pPr marL="174708" indent="-174708">
              <a:buFont typeface="Arial" panose="020B0604020202020204" pitchFamily="34" charset="0"/>
              <a:buChar char="•"/>
            </a:pPr>
            <a:r>
              <a:rPr lang="fr-CA" dirty="0" smtClean="0"/>
              <a:t>Consignes écrites </a:t>
            </a:r>
          </a:p>
          <a:p>
            <a:pPr marL="174708" indent="-174708">
              <a:buFont typeface="Arial" panose="020B0604020202020204" pitchFamily="34" charset="0"/>
              <a:buChar char="•"/>
            </a:pPr>
            <a:endParaRPr lang="fr-CA" dirty="0" smtClean="0"/>
          </a:p>
          <a:p>
            <a:pPr marL="174708" indent="-174708">
              <a:buFont typeface="Arial" panose="020B0604020202020204" pitchFamily="34" charset="0"/>
              <a:buChar char="•"/>
            </a:pPr>
            <a:r>
              <a:rPr lang="fr-CA" dirty="0" smtClean="0"/>
              <a:t>1 question</a:t>
            </a:r>
          </a:p>
          <a:p>
            <a:pPr marL="174708" indent="-174708">
              <a:buFont typeface="Arial" panose="020B0604020202020204" pitchFamily="34" charset="0"/>
              <a:buChar char="•"/>
            </a:pPr>
            <a:r>
              <a:rPr lang="fr-CA" dirty="0" smtClean="0"/>
              <a:t>4 audio à écouter</a:t>
            </a:r>
          </a:p>
          <a:p>
            <a:pPr marL="174708" indent="-174708" defTabSz="931774">
              <a:buFont typeface="Arial" panose="020B0604020202020204" pitchFamily="34" charset="0"/>
              <a:buChar char="•"/>
              <a:defRPr/>
            </a:pPr>
            <a:r>
              <a:rPr lang="fr-CA" dirty="0" smtClean="0"/>
              <a:t>4 éléments glisser + 1 leurre</a:t>
            </a:r>
          </a:p>
          <a:p>
            <a:pPr marL="174708" indent="-174708" defTabSz="931774">
              <a:buFont typeface="Arial" panose="020B0604020202020204" pitchFamily="34" charset="0"/>
              <a:buChar char="•"/>
              <a:defRPr/>
            </a:pPr>
            <a:r>
              <a:rPr lang="en-CA" dirty="0" smtClean="0"/>
              <a:t>Les </a:t>
            </a:r>
            <a:r>
              <a:rPr lang="en-CA" dirty="0" err="1" smtClean="0"/>
              <a:t>éléments</a:t>
            </a:r>
            <a:r>
              <a:rPr lang="en-CA" dirty="0" smtClean="0"/>
              <a:t> à </a:t>
            </a:r>
            <a:r>
              <a:rPr lang="en-CA" dirty="0" err="1" smtClean="0"/>
              <a:t>glisser</a:t>
            </a:r>
            <a:r>
              <a:rPr lang="en-CA" dirty="0" smtClean="0"/>
              <a:t> </a:t>
            </a:r>
            <a:r>
              <a:rPr lang="en-CA" dirty="0" err="1" smtClean="0"/>
              <a:t>sont</a:t>
            </a:r>
            <a:r>
              <a:rPr lang="en-CA" dirty="0" smtClean="0"/>
              <a:t> trop longs: on met un + </a:t>
            </a:r>
            <a:r>
              <a:rPr lang="en-CA" dirty="0" err="1" smtClean="0"/>
              <a:t>cliquable</a:t>
            </a:r>
            <a:r>
              <a:rPr lang="en-CA" dirty="0" smtClean="0"/>
              <a:t> qui </a:t>
            </a:r>
            <a:r>
              <a:rPr lang="en-CA" dirty="0" err="1" smtClean="0"/>
              <a:t>permet</a:t>
            </a:r>
            <a:r>
              <a:rPr lang="en-CA" dirty="0" smtClean="0"/>
              <a:t> de </a:t>
            </a:r>
            <a:r>
              <a:rPr lang="en-CA" dirty="0" err="1" smtClean="0"/>
              <a:t>voir</a:t>
            </a:r>
            <a:r>
              <a:rPr lang="en-CA" dirty="0" smtClean="0"/>
              <a:t> </a:t>
            </a:r>
            <a:r>
              <a:rPr lang="en-CA" dirty="0" err="1" smtClean="0"/>
              <a:t>l’entièreté</a:t>
            </a:r>
            <a:r>
              <a:rPr lang="en-CA" dirty="0" smtClean="0"/>
              <a:t> du </a:t>
            </a:r>
            <a:r>
              <a:rPr lang="en-CA" dirty="0" err="1" smtClean="0"/>
              <a:t>texte</a:t>
            </a:r>
            <a:r>
              <a:rPr lang="en-CA" dirty="0" smtClean="0"/>
              <a:t>. Un – </a:t>
            </a:r>
            <a:r>
              <a:rPr lang="en-CA" dirty="0" err="1" smtClean="0"/>
              <a:t>dans</a:t>
            </a:r>
            <a:r>
              <a:rPr lang="en-CA" dirty="0" smtClean="0"/>
              <a:t> la case </a:t>
            </a:r>
            <a:r>
              <a:rPr lang="en-CA" dirty="0" err="1" smtClean="0"/>
              <a:t>déployée</a:t>
            </a:r>
            <a:r>
              <a:rPr lang="en-CA" dirty="0" smtClean="0"/>
              <a:t> </a:t>
            </a:r>
            <a:r>
              <a:rPr lang="en-CA" dirty="0" err="1" smtClean="0"/>
              <a:t>permet</a:t>
            </a:r>
            <a:r>
              <a:rPr lang="en-CA" dirty="0" smtClean="0"/>
              <a:t> de </a:t>
            </a:r>
            <a:r>
              <a:rPr lang="en-CA" dirty="0" err="1" smtClean="0"/>
              <a:t>réduire</a:t>
            </a:r>
            <a:r>
              <a:rPr lang="en-CA" dirty="0" smtClean="0"/>
              <a:t> le </a:t>
            </a:r>
            <a:r>
              <a:rPr lang="en-CA" dirty="0" err="1" smtClean="0"/>
              <a:t>paragraphe</a:t>
            </a:r>
            <a:r>
              <a:rPr lang="en-CA" dirty="0" smtClean="0"/>
              <a:t> à nouveau.</a:t>
            </a:r>
            <a:endParaRPr lang="fr-CA" dirty="0" smtClean="0"/>
          </a:p>
          <a:p>
            <a:pPr marL="174708" indent="-174708" defTabSz="931774">
              <a:buFont typeface="Arial" panose="020B0604020202020204" pitchFamily="34" charset="0"/>
              <a:buChar char="•"/>
              <a:defRPr/>
            </a:pPr>
            <a:r>
              <a:rPr lang="fr-CA" dirty="0" smtClean="0"/>
              <a:t>Une fois tous les éléments placés, la participante peut cliquer sur Valider</a:t>
            </a:r>
          </a:p>
          <a:p>
            <a:pPr marL="174708" indent="-174708" defTabSz="931774">
              <a:buFont typeface="Arial" panose="020B0604020202020204" pitchFamily="34" charset="0"/>
              <a:buChar char="•"/>
              <a:defRPr/>
            </a:pPr>
            <a:r>
              <a:rPr lang="fr-CA" dirty="0" smtClean="0"/>
              <a:t>Deux chances</a:t>
            </a:r>
          </a:p>
          <a:p>
            <a:pPr marL="174708" indent="-174708" defTabSz="931774">
              <a:buFont typeface="Arial" panose="020B0604020202020204" pitchFamily="34" charset="0"/>
              <a:buChar char="•"/>
              <a:defRPr/>
            </a:pPr>
            <a:r>
              <a:rPr lang="fr-CA" dirty="0" smtClean="0"/>
              <a:t>Si juste (Premier ou deuxième essai) : pop up de rétro positive avec justification</a:t>
            </a:r>
          </a:p>
          <a:p>
            <a:pPr marL="174708" indent="-174708" defTabSz="931774">
              <a:buFont typeface="Arial" panose="020B0604020202020204" pitchFamily="34" charset="0"/>
              <a:buChar char="•"/>
              <a:defRPr/>
            </a:pPr>
            <a:r>
              <a:rPr lang="fr-CA" dirty="0" smtClean="0"/>
              <a:t>Si faux au premier essai: pop up de rétro négative générique + bouton RECOMMENCER =&gt; seuls les éléments bien placés restent dans les cases.</a:t>
            </a:r>
          </a:p>
          <a:p>
            <a:pPr marL="174708" indent="-174708" defTabSz="931774">
              <a:buFont typeface="Arial" panose="020B0604020202020204" pitchFamily="34" charset="0"/>
              <a:buChar char="•"/>
              <a:defRPr/>
            </a:pPr>
            <a:r>
              <a:rPr lang="fr-CA" dirty="0" smtClean="0"/>
              <a:t>Si faux deuxième essai: pop up de rétro négative avec justification</a:t>
            </a:r>
            <a:endParaRPr lang="en-CA" b="1" dirty="0" smtClean="0"/>
          </a:p>
          <a:p>
            <a:pPr defTabSz="931774">
              <a:defRPr/>
            </a:pP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27</a:t>
            </a:fld>
            <a:endParaRPr lang="fr-CA"/>
          </a:p>
        </p:txBody>
      </p:sp>
    </p:spTree>
    <p:extLst>
      <p:ext uri="{BB962C8B-B14F-4D97-AF65-F5344CB8AC3E}">
        <p14:creationId xmlns:p14="http://schemas.microsoft.com/office/powerpoint/2010/main" xmlns="" val="3613725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Pop up “</a:t>
            </a:r>
            <a:r>
              <a:rPr lang="en-CA" b="1" dirty="0" err="1" smtClean="0"/>
              <a:t>Rétroaction</a:t>
            </a:r>
            <a:r>
              <a:rPr lang="en-CA" b="1" dirty="0" smtClean="0"/>
              <a:t> </a:t>
            </a:r>
            <a:r>
              <a:rPr lang="en-CA" b="1" dirty="0" err="1" smtClean="0"/>
              <a:t>négative</a:t>
            </a:r>
            <a:r>
              <a:rPr lang="en-CA" b="1" dirty="0" smtClean="0"/>
              <a:t>, premier </a:t>
            </a:r>
            <a:r>
              <a:rPr lang="en-CA" b="1" dirty="0" err="1" smtClean="0"/>
              <a:t>essai</a:t>
            </a:r>
            <a:r>
              <a:rPr lang="en-CA" b="1" dirty="0" smtClean="0"/>
              <a:t>” Page </a:t>
            </a:r>
            <a:r>
              <a:rPr lang="en-CA" b="1" dirty="0" err="1" smtClean="0"/>
              <a:t>Activité</a:t>
            </a:r>
            <a:r>
              <a:rPr lang="en-CA" b="1" dirty="0" smtClean="0"/>
              <a:t> 4</a:t>
            </a:r>
          </a:p>
          <a:p>
            <a:pPr defTabSz="931774">
              <a:defRPr/>
            </a:pP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28</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29</a:t>
            </a:fld>
            <a:endParaRPr lang="fr-CA"/>
          </a:p>
        </p:txBody>
      </p:sp>
    </p:spTree>
    <p:extLst>
      <p:ext uri="{BB962C8B-B14F-4D97-AF65-F5344CB8AC3E}">
        <p14:creationId xmlns:p14="http://schemas.microsoft.com/office/powerpoint/2010/main" xmlns="" val="361372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defTabSz="931774">
              <a:defRPr/>
            </a:pPr>
            <a:r>
              <a:rPr lang="fr-CA" b="1" baseline="0" dirty="0" smtClean="0"/>
              <a:t>Page « Déclencheur » : </a:t>
            </a:r>
            <a:r>
              <a:rPr lang="fr-CA" b="1" baseline="0" dirty="0" err="1" smtClean="0"/>
              <a:t>MF_Declencheur</a:t>
            </a:r>
            <a:endParaRPr lang="fr-CA" b="1" baseline="0" dirty="0" smtClean="0"/>
          </a:p>
          <a:p>
            <a:pPr defTabSz="931774">
              <a:defRPr/>
            </a:pPr>
            <a:endParaRPr lang="fr-CA" b="1" dirty="0" smtClean="0"/>
          </a:p>
          <a:p>
            <a:pPr defTabSz="931774">
              <a:defRPr/>
            </a:pPr>
            <a:r>
              <a:rPr lang="fr-CA" b="1" dirty="0" smtClean="0"/>
              <a:t>Comportement des éléments du cadre et de la navigation</a:t>
            </a:r>
          </a:p>
          <a:p>
            <a:pPr defTabSz="931774">
              <a:defRPr/>
            </a:pPr>
            <a:r>
              <a:rPr lang="fr-CA" b="1" baseline="0" dirty="0" smtClean="0"/>
              <a:t>Éléments du bandeau supérieur</a:t>
            </a:r>
          </a:p>
          <a:p>
            <a:pPr defTabSz="931774">
              <a:buFont typeface="Arial" pitchFamily="34" charset="0"/>
              <a:buChar char="•"/>
              <a:defRPr/>
            </a:pPr>
            <a:r>
              <a:rPr lang="fr-CA" dirty="0" smtClean="0"/>
              <a:t>En cliquant sur « RSG en ligne », on arrive sur la page d’accueil de la plateforme.</a:t>
            </a:r>
          </a:p>
          <a:p>
            <a:pPr defTabSz="931774">
              <a:buFont typeface="Arial" pitchFamily="34" charset="0"/>
              <a:buChar char="•"/>
              <a:defRPr/>
            </a:pPr>
            <a:r>
              <a:rPr lang="fr-CA" dirty="0" smtClean="0">
                <a:latin typeface="Arial" pitchFamily="34" charset="0"/>
                <a:cs typeface="Arial" pitchFamily="34" charset="0"/>
              </a:rPr>
              <a:t>Le titre «Une première visite réussie» est statique et doit être le même que celui dans la bulle bleue sous le bandeau</a:t>
            </a:r>
          </a:p>
          <a:p>
            <a:pPr defTabSz="931774">
              <a:buFont typeface="Arial" pitchFamily="34" charset="0"/>
              <a:buChar char="•"/>
              <a:defRPr/>
            </a:pPr>
            <a:r>
              <a:rPr lang="fr-CA" dirty="0" smtClean="0">
                <a:latin typeface="Arial" pitchFamily="34" charset="0"/>
                <a:cs typeface="Arial" pitchFamily="34" charset="0"/>
              </a:rPr>
              <a:t>Un clic sur « Menu » ouvre le menu. Un autre clic sur « Menu » le referme. </a:t>
            </a:r>
          </a:p>
          <a:p>
            <a:pPr defTabSz="931774">
              <a:buFont typeface="Arial" pitchFamily="34" charset="0"/>
              <a:buChar char="•"/>
              <a:defRPr/>
            </a:pPr>
            <a:r>
              <a:rPr lang="fr-CA" dirty="0" smtClean="0">
                <a:latin typeface="Arial" pitchFamily="34" charset="0"/>
                <a:cs typeface="Arial" pitchFamily="34" charset="0"/>
              </a:rPr>
              <a:t>Un clic sur « Quitter » ouvre le Pop up « Quitter ». </a:t>
            </a:r>
            <a:endParaRPr lang="fr-CA" dirty="0" smtClean="0"/>
          </a:p>
          <a:p>
            <a:pPr defTabSz="931774">
              <a:defRPr/>
            </a:pPr>
            <a:r>
              <a:rPr lang="fr-CA" b="1" dirty="0" smtClean="0"/>
              <a:t>Flèches de navigation</a:t>
            </a:r>
          </a:p>
          <a:p>
            <a:pPr marL="174708" indent="-174708" defTabSz="931774">
              <a:buFont typeface="Arial" panose="020B0604020202020204" pitchFamily="34" charset="0"/>
              <a:buChar char="•"/>
              <a:defRPr/>
            </a:pPr>
            <a:r>
              <a:rPr lang="fr-CA" dirty="0" smtClean="0"/>
              <a:t>Au clic sur la flèche de gauche, la page précédente s’affiche.</a:t>
            </a:r>
          </a:p>
          <a:p>
            <a:pPr marL="174708" indent="-174708" defTabSz="931774">
              <a:buFont typeface="Arial" panose="020B0604020202020204" pitchFamily="34" charset="0"/>
              <a:buChar char="•"/>
              <a:defRPr/>
            </a:pPr>
            <a:r>
              <a:rPr lang="fr-CA" dirty="0" smtClean="0"/>
              <a:t>Au clic sur la page de droite,</a:t>
            </a:r>
            <a:r>
              <a:rPr lang="fr-CA" baseline="0" dirty="0" smtClean="0"/>
              <a:t> la page suivante s’affiche.</a:t>
            </a:r>
            <a:endParaRPr lang="fr-CA" dirty="0" smtClean="0"/>
          </a:p>
          <a:p>
            <a:pPr defTabSz="931774">
              <a:defRPr/>
            </a:pPr>
            <a:r>
              <a:rPr lang="fr-CA" b="1" dirty="0" smtClean="0"/>
              <a:t>Pagination</a:t>
            </a:r>
          </a:p>
          <a:p>
            <a:pPr marL="174708" indent="-174708" defTabSz="931774">
              <a:buFont typeface="Arial" panose="020B0604020202020204" pitchFamily="34" charset="0"/>
              <a:buChar char="•"/>
              <a:defRPr/>
            </a:pPr>
            <a:r>
              <a:rPr lang="fr-CA" dirty="0" smtClean="0"/>
              <a:t>La pagination est statique. Les chiffres doivent être centrés dans le nuage.</a:t>
            </a:r>
          </a:p>
          <a:p>
            <a:pPr defTabSz="931774">
              <a:defRPr/>
            </a:pPr>
            <a:endParaRPr lang="fr-CA" b="1" baseline="0" dirty="0" smtClean="0"/>
          </a:p>
          <a:p>
            <a:pPr defTabSz="931774">
              <a:defRPr/>
            </a:pPr>
            <a:r>
              <a:rPr lang="fr-CA" b="1" dirty="0" smtClean="0">
                <a:latin typeface="Arial" pitchFamily="34" charset="0"/>
                <a:cs typeface="Arial" pitchFamily="34" charset="0"/>
              </a:rPr>
              <a:t>Comportement des éléments du contenu </a:t>
            </a:r>
          </a:p>
          <a:p>
            <a:pPr defTabSz="931774">
              <a:buFont typeface="Arial" pitchFamily="34" charset="0"/>
              <a:buChar char="•"/>
              <a:defRPr/>
            </a:pPr>
            <a:r>
              <a:rPr lang="fr-CA" dirty="0" smtClean="0"/>
              <a:t>La narration de l’avatar commence un</a:t>
            </a:r>
            <a:r>
              <a:rPr lang="fr-CA" baseline="0" dirty="0" smtClean="0"/>
              <a:t> seconde après que la page soit affichée</a:t>
            </a:r>
            <a:r>
              <a:rPr lang="fr-CA" dirty="0" smtClean="0"/>
              <a:t>.</a:t>
            </a:r>
          </a:p>
          <a:p>
            <a:pPr defTabSz="931774">
              <a:buFont typeface="Arial" pitchFamily="34" charset="0"/>
              <a:buChar char="•"/>
              <a:defRPr/>
            </a:pPr>
            <a:r>
              <a:rPr lang="fr-CA" dirty="0" smtClean="0"/>
              <a:t>Trouver une façon d’indiquer à l’usager que la narration est en train de jouer.</a:t>
            </a:r>
          </a:p>
          <a:p>
            <a:pPr defTabSz="931774">
              <a:buFont typeface="Arial" pitchFamily="34" charset="0"/>
              <a:buChar char="•"/>
              <a:defRPr/>
            </a:pPr>
            <a:r>
              <a:rPr lang="fr-CA" dirty="0" smtClean="0">
                <a:latin typeface="Arial" pitchFamily="34" charset="0"/>
                <a:cs typeface="Arial" pitchFamily="34" charset="0"/>
              </a:rPr>
              <a:t>La bulle bleue à gauche «Capsule Une première visite réussie» est statique.</a:t>
            </a:r>
          </a:p>
          <a:p>
            <a:pPr defTabSz="931774">
              <a:buFont typeface="Arial" pitchFamily="34" charset="0"/>
              <a:buChar char="•"/>
              <a:defRPr/>
            </a:pPr>
            <a:r>
              <a:rPr lang="fr-CA" dirty="0" smtClean="0"/>
              <a:t>L’image arrêtée de la vidéo doit être le gros plan sur la main de la RSG, Renée qui ouvre la porte de</a:t>
            </a:r>
            <a:r>
              <a:rPr lang="fr-CA" baseline="0" dirty="0" smtClean="0"/>
              <a:t> son service de garde de l’intérieur. (Pour l’instant on garde cette image. On prendra une photo lors du tournage ou on en extraira une de la vidéo un fois qu’elle sera tournée.)</a:t>
            </a:r>
            <a:endParaRPr lang="fr-CA" dirty="0" smtClean="0"/>
          </a:p>
          <a:p>
            <a:pPr defTabSz="931774">
              <a:buFont typeface="Arial" pitchFamily="34" charset="0"/>
              <a:buChar char="•"/>
              <a:defRPr/>
            </a:pPr>
            <a:r>
              <a:rPr lang="fr-CA" dirty="0" smtClean="0">
                <a:latin typeface="Arial" pitchFamily="34" charset="0"/>
                <a:cs typeface="Arial" pitchFamily="34" charset="0"/>
              </a:rPr>
              <a:t>La vidéo démarre au clic sur le bouton jouer.</a:t>
            </a:r>
          </a:p>
          <a:p>
            <a:pPr defTabSz="931774">
              <a:buFont typeface="Arial" pitchFamily="34" charset="0"/>
              <a:buChar char="•"/>
              <a:defRPr/>
            </a:pPr>
            <a:endParaRPr lang="fr-CA" b="0" baseline="0" dirty="0" smtClean="0"/>
          </a:p>
          <a:p>
            <a:pPr defTabSz="931774">
              <a:defRPr/>
            </a:pPr>
            <a:r>
              <a:rPr lang="fr-CA" b="1" dirty="0" smtClean="0">
                <a:latin typeface="Arial" pitchFamily="34" charset="0"/>
                <a:cs typeface="Arial" pitchFamily="34" charset="0"/>
              </a:rPr>
              <a:t>Notes MC&amp;V</a:t>
            </a:r>
          </a:p>
          <a:p>
            <a:pPr defTabSz="931774">
              <a:defRPr/>
            </a:pPr>
            <a:r>
              <a:rPr lang="fr-CA" dirty="0" smtClean="0"/>
              <a:t>Player de la vidéo ?</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4 :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30</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931774">
              <a:defRPr/>
            </a:pPr>
            <a:r>
              <a:rPr lang="en-CA" b="1" dirty="0" smtClean="0"/>
              <a:t>Page </a:t>
            </a:r>
            <a:r>
              <a:rPr lang="en-CA" b="1" dirty="0" err="1" smtClean="0"/>
              <a:t>activité</a:t>
            </a:r>
            <a:r>
              <a:rPr lang="en-CA" b="1" dirty="0" smtClean="0"/>
              <a:t> 5</a:t>
            </a:r>
          </a:p>
          <a:p>
            <a:pPr defTabSz="931774">
              <a:defRPr/>
            </a:pPr>
            <a:endParaRPr lang="en-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de la cuisine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Indiquer à l’usager que la narration est en train de jouer: déterminer le visuel.)</a:t>
            </a:r>
          </a:p>
          <a:p>
            <a:pPr marL="174708" indent="-174708">
              <a:buFont typeface="Arial" panose="020B0604020202020204" pitchFamily="34" charset="0"/>
              <a:buChar char="•"/>
            </a:pPr>
            <a:r>
              <a:rPr lang="fr-CA" dirty="0" smtClean="0"/>
              <a:t>Consignes écrites qui restent tout au long de l’activité.</a:t>
            </a:r>
          </a:p>
          <a:p>
            <a:pPr defTabSz="931774">
              <a:defRPr/>
            </a:pPr>
            <a:endParaRPr lang="fr-CA" b="1" dirty="0" smtClean="0"/>
          </a:p>
          <a:p>
            <a:pPr marL="174708" indent="-174708" defTabSz="931774">
              <a:buFont typeface="Arial" panose="020B0604020202020204" pitchFamily="34" charset="0"/>
              <a:buChar char="•"/>
              <a:defRPr/>
            </a:pPr>
            <a:r>
              <a:rPr lang="fr-CA" dirty="0" smtClean="0"/>
              <a:t>3 questions </a:t>
            </a:r>
          </a:p>
          <a:p>
            <a:pPr marL="174708" indent="-174708" defTabSz="931774">
              <a:buFont typeface="Arial" panose="020B0604020202020204" pitchFamily="34" charset="0"/>
              <a:buChar char="•"/>
              <a:defRPr/>
            </a:pPr>
            <a:r>
              <a:rPr lang="fr-CA" dirty="0" smtClean="0"/>
              <a:t>3 choix de réponses par question</a:t>
            </a:r>
          </a:p>
          <a:p>
            <a:pPr marL="174708" indent="-174708" defTabSz="931774">
              <a:buFont typeface="Arial" panose="020B0604020202020204" pitchFamily="34" charset="0"/>
              <a:buChar char="•"/>
              <a:defRPr/>
            </a:pPr>
            <a:r>
              <a:rPr lang="fr-CA" dirty="0" smtClean="0"/>
              <a:t>Lire la question / Écouter les choix de réponses audio / Cocher la bonne réponse</a:t>
            </a:r>
          </a:p>
          <a:p>
            <a:pPr marL="174708" indent="-174708" defTabSz="931774">
              <a:buFont typeface="Arial" panose="020B0604020202020204" pitchFamily="34" charset="0"/>
              <a:buChar char="•"/>
              <a:defRPr/>
            </a:pPr>
            <a:r>
              <a:rPr lang="fr-CA" dirty="0" smtClean="0"/>
              <a:t>Utiliser la mécanique du bouton radio pour que la participante ne puisse cocher qu’une case parmi les 3 proposées.</a:t>
            </a:r>
          </a:p>
          <a:p>
            <a:pPr marL="174708" indent="-174708" defTabSz="931774">
              <a:buFont typeface="Arial" panose="020B0604020202020204" pitchFamily="34" charset="0"/>
              <a:buChar char="•"/>
              <a:defRPr/>
            </a:pPr>
            <a:r>
              <a:rPr lang="fr-CA" dirty="0" smtClean="0"/>
              <a:t>Cliquer sur Valider</a:t>
            </a:r>
          </a:p>
          <a:p>
            <a:pPr marL="174708" indent="-174708" defTabSz="931774">
              <a:buFont typeface="Arial" panose="020B0604020202020204" pitchFamily="34" charset="0"/>
              <a:buChar char="•"/>
              <a:defRPr/>
            </a:pPr>
            <a:r>
              <a:rPr lang="fr-CA" dirty="0" smtClean="0"/>
              <a:t>Deux chances</a:t>
            </a:r>
          </a:p>
          <a:p>
            <a:pPr marL="174708" indent="-174708" defTabSz="931774">
              <a:buFont typeface="Arial" panose="020B0604020202020204" pitchFamily="34" charset="0"/>
              <a:buChar char="•"/>
              <a:defRPr/>
            </a:pPr>
            <a:r>
              <a:rPr lang="fr-CA" dirty="0" smtClean="0"/>
              <a:t>Si juste (Premier ou deuxième essai) : pop up de rétro positive avec justification</a:t>
            </a:r>
          </a:p>
          <a:p>
            <a:pPr marL="174708" indent="-174708" defTabSz="931774">
              <a:buFont typeface="Arial" panose="020B0604020202020204" pitchFamily="34" charset="0"/>
              <a:buChar char="•"/>
              <a:defRPr/>
            </a:pPr>
            <a:r>
              <a:rPr lang="fr-CA" dirty="0" smtClean="0"/>
              <a:t>Si faux au premier essai: pop up de rétro négative générique + bouton RECOMMENCER =&gt; toutes les cases des choix de réponses reviennent à l’état initial décoché</a:t>
            </a:r>
          </a:p>
          <a:p>
            <a:pPr marL="174708" indent="-174708" defTabSz="931774">
              <a:buFont typeface="Arial" panose="020B0604020202020204" pitchFamily="34" charset="0"/>
              <a:buChar char="•"/>
              <a:defRPr/>
            </a:pPr>
            <a:r>
              <a:rPr lang="fr-CA" dirty="0" smtClean="0"/>
              <a:t>Si faux deuxième essai: pop up de rétro négative avec justification</a:t>
            </a:r>
            <a:endParaRPr lang="en-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31</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5 :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33</a:t>
            </a:fld>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931774">
              <a:defRPr/>
            </a:pPr>
            <a:r>
              <a:rPr lang="en-CA" b="1" dirty="0" smtClean="0"/>
              <a:t>Page </a:t>
            </a:r>
            <a:r>
              <a:rPr lang="en-CA" b="1" dirty="0" err="1" smtClean="0"/>
              <a:t>activité</a:t>
            </a:r>
            <a:r>
              <a:rPr lang="en-CA" b="1" dirty="0" smtClean="0"/>
              <a:t> 6 </a:t>
            </a:r>
          </a:p>
          <a:p>
            <a:pPr defTabSz="931774">
              <a:defRPr/>
            </a:pPr>
            <a:endParaRPr lang="en-CA" b="1" dirty="0" smtClean="0"/>
          </a:p>
          <a:p>
            <a:pPr defTabSz="931774">
              <a:defRPr/>
            </a:pPr>
            <a:r>
              <a:rPr lang="fr-CA" b="1" dirty="0" smtClean="0"/>
              <a:t>Comportement des éléments du cadre et de la navigation différents</a:t>
            </a:r>
            <a:r>
              <a:rPr lang="fr-CA" b="1" baseline="0" dirty="0" smtClean="0"/>
              <a:t> dans cette page d’activité:</a:t>
            </a:r>
            <a:endParaRPr lang="fr-CA" b="1" dirty="0" smtClean="0"/>
          </a:p>
          <a:p>
            <a:pPr marL="174708" indent="-174708" defTabSz="931774">
              <a:buFont typeface="Arial" pitchFamily="34" charset="0"/>
              <a:buChar char="•"/>
              <a:defRPr/>
            </a:pPr>
            <a:r>
              <a:rPr lang="fr-CA" dirty="0" smtClean="0"/>
              <a:t>L’icône Vers une entente est mis en évidence. Sa tonalité change. Suivre visuel du graphiste.</a:t>
            </a:r>
          </a:p>
          <a:p>
            <a:pPr defTabSz="931774">
              <a:defRPr/>
            </a:pPr>
            <a:endParaRPr lang="fr-CA" b="1" dirty="0" smtClean="0"/>
          </a:p>
          <a:p>
            <a:pPr defTabSz="931774">
              <a:defRPr/>
            </a:pPr>
            <a:r>
              <a:rPr lang="fr-CA" b="1" dirty="0" smtClean="0"/>
              <a:t>Description de l’activité</a:t>
            </a:r>
          </a:p>
          <a:p>
            <a:pPr marL="174708" indent="-174708">
              <a:buFont typeface="Arial" panose="020B0604020202020204" pitchFamily="34" charset="0"/>
              <a:buChar char="•"/>
            </a:pPr>
            <a:r>
              <a:rPr lang="fr-CA" dirty="0" smtClean="0"/>
              <a:t>Narration en arrivant dans la page</a:t>
            </a:r>
            <a:r>
              <a:rPr lang="fr-CA" baseline="0" dirty="0" smtClean="0"/>
              <a:t> (</a:t>
            </a:r>
            <a:r>
              <a:rPr lang="fr-CA" dirty="0" smtClean="0"/>
              <a:t>Trouver une façon d’indiquer à l’usager que la narration est en train de jouer.)</a:t>
            </a:r>
          </a:p>
          <a:p>
            <a:pPr marL="174708" indent="-174708">
              <a:buFont typeface="Arial" panose="020B0604020202020204" pitchFamily="34" charset="0"/>
              <a:buChar char="•"/>
            </a:pPr>
            <a:r>
              <a:rPr lang="fr-CA" dirty="0" smtClean="0"/>
              <a:t>Consignes écrites qui restent tout au long de l’activité.</a:t>
            </a:r>
          </a:p>
          <a:p>
            <a:pPr defTabSz="931774">
              <a:defRPr/>
            </a:pPr>
            <a:endParaRPr lang="fr-CA" b="1" dirty="0" smtClean="0"/>
          </a:p>
          <a:p>
            <a:pPr defTabSz="931774">
              <a:defRPr/>
            </a:pPr>
            <a:r>
              <a:rPr lang="fr-CA" b="1" dirty="0" smtClean="0"/>
              <a:t>Activité de stop and go d’une vidéo selon la séquence suivante: </a:t>
            </a:r>
          </a:p>
          <a:p>
            <a:pPr marL="174708" indent="-174708" defTabSz="931774">
              <a:buFont typeface="Arial" panose="020B0604020202020204" pitchFamily="34" charset="0"/>
              <a:buChar char="•"/>
              <a:defRPr/>
            </a:pPr>
            <a:r>
              <a:rPr lang="fr-CA" dirty="0" smtClean="0"/>
              <a:t>Un extrait vidéo /Une question Cochez la bonne réponse /une rétro positive ou négative générique</a:t>
            </a:r>
          </a:p>
          <a:p>
            <a:pPr marL="174708" indent="-174708" defTabSz="931774">
              <a:buFont typeface="Arial" panose="020B0604020202020204" pitchFamily="34" charset="0"/>
              <a:buChar char="•"/>
              <a:defRPr/>
            </a:pPr>
            <a:r>
              <a:rPr lang="fr-CA" dirty="0" smtClean="0"/>
              <a:t>La vidéo reprend/Une question Cochez la bonne réponse /une rétro positive ou négative générique</a:t>
            </a:r>
          </a:p>
          <a:p>
            <a:pPr marL="174708" indent="-174708" defTabSz="931774">
              <a:buFont typeface="Arial" panose="020B0604020202020204" pitchFamily="34" charset="0"/>
              <a:buChar char="•"/>
              <a:defRPr/>
            </a:pPr>
            <a:r>
              <a:rPr lang="fr-CA" dirty="0" smtClean="0"/>
              <a:t>La vidéo reprend/Une </a:t>
            </a:r>
            <a:r>
              <a:rPr lang="fr-CA" dirty="0" err="1" smtClean="0"/>
              <a:t>questionCochez</a:t>
            </a:r>
            <a:r>
              <a:rPr lang="fr-CA" dirty="0" smtClean="0"/>
              <a:t> la bonne réponse /une rétro positive ou négative générique</a:t>
            </a:r>
          </a:p>
          <a:p>
            <a:pPr marL="174708" indent="-174708" defTabSz="931774">
              <a:buFont typeface="Arial" panose="020B0604020202020204" pitchFamily="34" charset="0"/>
              <a:buChar char="•"/>
              <a:defRPr/>
            </a:pPr>
            <a:r>
              <a:rPr lang="fr-CA" dirty="0" smtClean="0"/>
              <a:t>La vidéo reprend et boucle l’activité.</a:t>
            </a:r>
          </a:p>
          <a:p>
            <a:pPr defTabSz="931774">
              <a:defRPr/>
            </a:pPr>
            <a:endParaRPr lang="fr-CA" dirty="0" smtClean="0"/>
          </a:p>
          <a:p>
            <a:pPr defTabSz="931774">
              <a:defRPr/>
            </a:pPr>
            <a:r>
              <a:rPr lang="fr-CA" dirty="0" smtClean="0"/>
              <a:t>Notez que contrairement aux autres activités, la participante n’a qu’une chance de trouver la bonne réponse à chaque question.</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34</a:t>
            </a:fld>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en-CA" b="1" dirty="0" err="1" smtClean="0"/>
              <a:t>activité</a:t>
            </a:r>
            <a:r>
              <a:rPr lang="en-CA" b="1" dirty="0" smtClean="0"/>
              <a:t> 6 , Pop up de </a:t>
            </a:r>
            <a:r>
              <a:rPr lang="en-CA" b="1" dirty="0" err="1" smtClean="0"/>
              <a:t>rétroaction</a:t>
            </a:r>
            <a:r>
              <a:rPr lang="en-CA" b="1" dirty="0" smtClean="0"/>
              <a:t>  </a:t>
            </a:r>
            <a:r>
              <a:rPr lang="en-CA" b="1" dirty="0" err="1" smtClean="0"/>
              <a:t>générique</a:t>
            </a:r>
            <a:r>
              <a:rPr lang="en-CA" b="1" dirty="0" smtClean="0"/>
              <a:t> [</a:t>
            </a:r>
            <a:r>
              <a:rPr lang="en-CA" b="1" dirty="0" err="1" smtClean="0"/>
              <a:t>MF_Retroaction_Generique</a:t>
            </a:r>
            <a:r>
              <a:rPr lang="en-CA" b="1" dirty="0" smtClean="0"/>
              <a:t>]</a:t>
            </a:r>
          </a:p>
          <a:p>
            <a:pPr defTabSz="931774">
              <a:defRPr/>
            </a:pPr>
            <a:endParaRPr lang="en-CA" b="1" dirty="0" smtClean="0"/>
          </a:p>
          <a:p>
            <a:pPr defTabSz="931774">
              <a:defRPr/>
            </a:pPr>
            <a:r>
              <a:rPr lang="fr-CA" b="1" dirty="0" smtClean="0"/>
              <a:t>Comportement</a:t>
            </a:r>
            <a:r>
              <a:rPr lang="fr-CA" b="1" baseline="0" dirty="0" smtClean="0"/>
              <a:t> de la page</a:t>
            </a:r>
          </a:p>
          <a:p>
            <a:pPr defTabSz="931774">
              <a:defRPr/>
            </a:pPr>
            <a:r>
              <a:rPr lang="fr-CA" dirty="0" smtClean="0"/>
              <a:t>À</a:t>
            </a:r>
            <a:r>
              <a:rPr lang="fr-CA" baseline="0" dirty="0" smtClean="0"/>
              <a:t> chaque question, la participante fait un choix de réponse et clique sur Valider. Elle obtient un pop up de rétroaction générique qui comprend un petite texte de 2 lignes environ + le bouton Voir la suite. </a:t>
            </a:r>
            <a:r>
              <a:rPr lang="fr-CA" dirty="0" smtClean="0"/>
              <a:t>Lorsque la participante clique sur le bouton Voir la suite, la fenêtre de rétroaction se</a:t>
            </a:r>
            <a:r>
              <a:rPr lang="fr-CA" baseline="0" dirty="0" smtClean="0"/>
              <a:t> ferme et la vidéo continue.</a:t>
            </a: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37</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en-CA" b="1" dirty="0" err="1" smtClean="0"/>
              <a:t>activité</a:t>
            </a:r>
            <a:r>
              <a:rPr lang="en-CA" b="1" dirty="0" smtClean="0"/>
              <a:t> 6 , Pop up de </a:t>
            </a:r>
            <a:r>
              <a:rPr lang="en-CA" b="1" dirty="0" err="1" smtClean="0"/>
              <a:t>rétroaction</a:t>
            </a:r>
            <a:r>
              <a:rPr lang="en-CA" b="1" dirty="0" smtClean="0"/>
              <a:t> finale, le tableau </a:t>
            </a:r>
            <a:r>
              <a:rPr lang="en-CA" b="1" dirty="0" err="1" smtClean="0"/>
              <a:t>comparatif</a:t>
            </a:r>
            <a:r>
              <a:rPr lang="en-CA" b="1" dirty="0" smtClean="0"/>
              <a:t> [</a:t>
            </a:r>
            <a:r>
              <a:rPr lang="en-CA" b="1" dirty="0" err="1" smtClean="0"/>
              <a:t>MF_Retroaction_Finale_tableau</a:t>
            </a:r>
            <a:r>
              <a:rPr lang="en-CA" b="1" dirty="0" smtClean="0"/>
              <a:t>]</a:t>
            </a:r>
          </a:p>
          <a:p>
            <a:pPr defTabSz="931774">
              <a:defRPr/>
            </a:pPr>
            <a:endParaRPr lang="en-CA" b="1" dirty="0" smtClean="0"/>
          </a:p>
          <a:p>
            <a:pPr defTabSz="931774">
              <a:defRPr/>
            </a:pPr>
            <a:r>
              <a:rPr lang="en-CA" dirty="0" smtClean="0"/>
              <a:t>Après le </a:t>
            </a:r>
            <a:r>
              <a:rPr lang="en-CA" dirty="0" err="1" smtClean="0"/>
              <a:t>dernier</a:t>
            </a:r>
            <a:r>
              <a:rPr lang="en-CA" dirty="0" smtClean="0"/>
              <a:t> </a:t>
            </a:r>
            <a:r>
              <a:rPr lang="en-CA" dirty="0" err="1" smtClean="0"/>
              <a:t>extrait</a:t>
            </a:r>
            <a:r>
              <a:rPr lang="en-CA" dirty="0" smtClean="0"/>
              <a:t> </a:t>
            </a:r>
            <a:r>
              <a:rPr lang="en-CA" dirty="0" err="1" smtClean="0"/>
              <a:t>vidéo</a:t>
            </a:r>
            <a:r>
              <a:rPr lang="en-CA" dirty="0" smtClean="0"/>
              <a:t>, nous </a:t>
            </a:r>
            <a:r>
              <a:rPr lang="en-CA" dirty="0" err="1" smtClean="0"/>
              <a:t>devrons</a:t>
            </a:r>
            <a:r>
              <a:rPr lang="en-CA" dirty="0" smtClean="0"/>
              <a:t> </a:t>
            </a:r>
            <a:r>
              <a:rPr lang="en-CA" dirty="0" err="1" smtClean="0"/>
              <a:t>afficher</a:t>
            </a:r>
            <a:r>
              <a:rPr lang="en-CA" dirty="0" smtClean="0"/>
              <a:t> un </a:t>
            </a:r>
            <a:r>
              <a:rPr lang="en-CA" dirty="0" err="1" smtClean="0"/>
              <a:t>visuel</a:t>
            </a:r>
            <a:r>
              <a:rPr lang="en-CA" dirty="0" smtClean="0"/>
              <a:t> qui </a:t>
            </a:r>
            <a:r>
              <a:rPr lang="en-CA" dirty="0" err="1" smtClean="0"/>
              <a:t>proposera</a:t>
            </a:r>
            <a:r>
              <a:rPr lang="en-CA" dirty="0" smtClean="0"/>
              <a:t> à la </a:t>
            </a:r>
            <a:r>
              <a:rPr lang="en-CA" dirty="0" err="1" smtClean="0"/>
              <a:t>participante</a:t>
            </a:r>
            <a:r>
              <a:rPr lang="en-CA" dirty="0" smtClean="0"/>
              <a:t> de </a:t>
            </a:r>
            <a:r>
              <a:rPr lang="en-CA" dirty="0" err="1" smtClean="0"/>
              <a:t>voir</a:t>
            </a:r>
            <a:r>
              <a:rPr lang="en-CA" dirty="0" smtClean="0"/>
              <a:t> </a:t>
            </a:r>
            <a:r>
              <a:rPr lang="en-CA" dirty="0" err="1" smtClean="0"/>
              <a:t>une</a:t>
            </a:r>
            <a:r>
              <a:rPr lang="en-CA" dirty="0" smtClean="0"/>
              <a:t> </a:t>
            </a:r>
            <a:r>
              <a:rPr lang="en-CA" dirty="0" err="1" smtClean="0"/>
              <a:t>rétroaction</a:t>
            </a:r>
            <a:r>
              <a:rPr lang="en-CA" dirty="0" smtClean="0"/>
              <a:t> </a:t>
            </a:r>
            <a:r>
              <a:rPr lang="en-CA" dirty="0" err="1" smtClean="0"/>
              <a:t>détaillée</a:t>
            </a:r>
            <a:r>
              <a:rPr lang="en-CA" dirty="0" smtClean="0"/>
              <a:t> de </a:t>
            </a:r>
            <a:r>
              <a:rPr lang="en-CA" dirty="0" err="1" smtClean="0"/>
              <a:t>l’activité</a:t>
            </a:r>
            <a:r>
              <a:rPr lang="en-CA" dirty="0" smtClean="0"/>
              <a:t>.</a:t>
            </a:r>
          </a:p>
          <a:p>
            <a:pPr defTabSz="931774">
              <a:defRPr/>
            </a:pPr>
            <a:endParaRPr lang="en-CA" dirty="0" smtClean="0"/>
          </a:p>
          <a:p>
            <a:r>
              <a:rPr lang="en-CA" dirty="0" smtClean="0"/>
              <a:t>Le pop up de </a:t>
            </a:r>
            <a:r>
              <a:rPr lang="en-CA" dirty="0" err="1" smtClean="0"/>
              <a:t>rétroaction</a:t>
            </a:r>
            <a:r>
              <a:rPr lang="en-CA" dirty="0" smtClean="0"/>
              <a:t> </a:t>
            </a:r>
            <a:r>
              <a:rPr lang="en-CA" dirty="0" err="1" smtClean="0"/>
              <a:t>consiste</a:t>
            </a:r>
            <a:r>
              <a:rPr lang="en-CA" dirty="0" smtClean="0"/>
              <a:t> en </a:t>
            </a:r>
            <a:r>
              <a:rPr lang="fr-CA" dirty="0" smtClean="0"/>
              <a:t>2 pages de pop up :</a:t>
            </a:r>
          </a:p>
          <a:p>
            <a:pPr lvl="0"/>
            <a:r>
              <a:rPr lang="fr-CA" dirty="0" smtClean="0"/>
              <a:t>1- Le tableau comparatif </a:t>
            </a:r>
          </a:p>
          <a:p>
            <a:pPr lvl="0"/>
            <a:r>
              <a:rPr lang="fr-CA" dirty="0" smtClean="0"/>
              <a:t>2- Le contenu de VOIR LA SUITE.</a:t>
            </a:r>
          </a:p>
          <a:p>
            <a:pPr defTabSz="931774">
              <a:defRPr/>
            </a:pPr>
            <a:endParaRPr lang="en-CA" dirty="0" smtClean="0"/>
          </a:p>
          <a:p>
            <a:pPr defTabSz="931774">
              <a:defRPr/>
            </a:pPr>
            <a:endParaRPr lang="en-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38</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en-CA" b="1" dirty="0" err="1" smtClean="0"/>
              <a:t>activité</a:t>
            </a:r>
            <a:r>
              <a:rPr lang="en-CA" b="1" dirty="0" smtClean="0"/>
              <a:t> 6 , Pop up de </a:t>
            </a:r>
            <a:r>
              <a:rPr lang="en-CA" b="1" dirty="0" err="1" smtClean="0"/>
              <a:t>rétroaction</a:t>
            </a:r>
            <a:r>
              <a:rPr lang="en-CA" b="1" dirty="0" smtClean="0"/>
              <a:t> finale, </a:t>
            </a:r>
            <a:r>
              <a:rPr lang="en-CA" b="1" dirty="0" err="1" smtClean="0"/>
              <a:t>bouton</a:t>
            </a:r>
            <a:r>
              <a:rPr lang="en-CA" b="1" dirty="0" smtClean="0"/>
              <a:t> </a:t>
            </a:r>
            <a:r>
              <a:rPr lang="en-CA" b="1" dirty="0" err="1" smtClean="0"/>
              <a:t>Voir</a:t>
            </a:r>
            <a:r>
              <a:rPr lang="en-CA" b="1" dirty="0" smtClean="0"/>
              <a:t> la suite, [</a:t>
            </a:r>
            <a:r>
              <a:rPr lang="en-CA" b="1" dirty="0" err="1" smtClean="0"/>
              <a:t>MF_Retroaction_Finale_voirlasuite</a:t>
            </a:r>
            <a:r>
              <a:rPr lang="en-CA" b="1" dirty="0" smtClean="0"/>
              <a:t>]</a:t>
            </a:r>
          </a:p>
          <a:p>
            <a:pPr defTabSz="931774">
              <a:defRPr/>
            </a:pPr>
            <a:endParaRPr lang="fr-CA" dirty="0" smtClean="0"/>
          </a:p>
          <a:p>
            <a:pPr defTabSz="931774">
              <a:defRPr/>
            </a:pPr>
            <a:r>
              <a:rPr lang="en-CA" dirty="0" err="1" smtClean="0"/>
              <a:t>Dans</a:t>
            </a:r>
            <a:r>
              <a:rPr lang="en-CA" dirty="0" smtClean="0"/>
              <a:t> </a:t>
            </a:r>
            <a:r>
              <a:rPr lang="en-CA" dirty="0" err="1" smtClean="0"/>
              <a:t>cette</a:t>
            </a:r>
            <a:r>
              <a:rPr lang="en-CA" dirty="0" smtClean="0"/>
              <a:t> </a:t>
            </a:r>
            <a:r>
              <a:rPr lang="en-CA" dirty="0" err="1" smtClean="0"/>
              <a:t>deuxième</a:t>
            </a:r>
            <a:r>
              <a:rPr lang="en-CA" dirty="0" smtClean="0"/>
              <a:t> page de pop up de </a:t>
            </a:r>
            <a:r>
              <a:rPr lang="en-CA" dirty="0" err="1" smtClean="0"/>
              <a:t>rétroaction</a:t>
            </a:r>
            <a:r>
              <a:rPr lang="en-CA" dirty="0" smtClean="0"/>
              <a:t> on </a:t>
            </a:r>
            <a:r>
              <a:rPr lang="en-CA" dirty="0" err="1" smtClean="0"/>
              <a:t>peut</a:t>
            </a:r>
            <a:r>
              <a:rPr lang="en-CA" dirty="0" smtClean="0"/>
              <a:t> lire </a:t>
            </a:r>
            <a:r>
              <a:rPr lang="en-CA" dirty="0" err="1" smtClean="0"/>
              <a:t>une</a:t>
            </a:r>
            <a:r>
              <a:rPr lang="en-CA" dirty="0" smtClean="0"/>
              <a:t> </a:t>
            </a:r>
            <a:r>
              <a:rPr lang="en-CA" dirty="0" err="1" smtClean="0"/>
              <a:t>rétroaction</a:t>
            </a:r>
            <a:r>
              <a:rPr lang="en-CA" dirty="0" smtClean="0"/>
              <a:t> plus </a:t>
            </a:r>
            <a:r>
              <a:rPr lang="en-CA" dirty="0" err="1" smtClean="0"/>
              <a:t>détaillée</a:t>
            </a:r>
            <a:r>
              <a:rPr lang="en-CA" dirty="0" smtClean="0"/>
              <a:t> de </a:t>
            </a:r>
            <a:r>
              <a:rPr lang="en-CA" dirty="0" err="1" smtClean="0"/>
              <a:t>l’activité</a:t>
            </a:r>
            <a:r>
              <a:rPr lang="en-CA" dirty="0" smtClean="0"/>
              <a:t>.</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39</a:t>
            </a:fld>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DESIGN SERA MODIFIÉ</a:t>
            </a:r>
          </a:p>
          <a:p>
            <a:pPr defTabSz="931774">
              <a:defRPr/>
            </a:pPr>
            <a:endParaRPr lang="en-CA" b="1" dirty="0" smtClean="0"/>
          </a:p>
          <a:p>
            <a:pPr defTabSz="931774">
              <a:defRPr/>
            </a:pPr>
            <a:r>
              <a:rPr lang="en-CA" b="1" dirty="0" smtClean="0"/>
              <a:t>Page </a:t>
            </a:r>
            <a:r>
              <a:rPr lang="fr-CA" b="1" dirty="0" smtClean="0"/>
              <a:t>« Stratégies » </a:t>
            </a:r>
            <a:r>
              <a:rPr lang="en-CA" b="1" dirty="0" smtClean="0"/>
              <a:t> </a:t>
            </a:r>
            <a:r>
              <a:rPr lang="en-CA" b="1" dirty="0" err="1" smtClean="0"/>
              <a:t>Activité</a:t>
            </a:r>
            <a:r>
              <a:rPr lang="en-CA" b="1" dirty="0" smtClean="0"/>
              <a:t> 6: </a:t>
            </a:r>
            <a:r>
              <a:rPr lang="en-CA" b="1" dirty="0" err="1" smtClean="0"/>
              <a:t>MF_Strategies</a:t>
            </a:r>
            <a:endParaRPr lang="en-CA" b="1" dirty="0" smtClean="0"/>
          </a:p>
          <a:p>
            <a:pPr defTabSz="931774">
              <a:defRPr/>
            </a:pPr>
            <a:endParaRPr lang="fr-CA" dirty="0" smtClean="0"/>
          </a:p>
          <a:p>
            <a:pPr defTabSz="931774">
              <a:defRPr/>
            </a:pPr>
            <a:r>
              <a:rPr lang="en-CA" b="1" dirty="0" err="1" smtClean="0"/>
              <a:t>Contenu</a:t>
            </a:r>
            <a:endParaRPr lang="en-CA" b="1" dirty="0" smtClean="0"/>
          </a:p>
          <a:p>
            <a:pPr defTabSz="931774">
              <a:defRPr/>
            </a:pPr>
            <a:r>
              <a:rPr lang="en-CA" dirty="0" smtClean="0"/>
              <a:t>Ne pas </a:t>
            </a:r>
            <a:r>
              <a:rPr lang="en-CA" dirty="0" err="1" smtClean="0"/>
              <a:t>tenir</a:t>
            </a:r>
            <a:r>
              <a:rPr lang="en-CA" dirty="0" smtClean="0"/>
              <a:t> </a:t>
            </a:r>
            <a:r>
              <a:rPr lang="en-CA" dirty="0" err="1" smtClean="0"/>
              <a:t>compte</a:t>
            </a:r>
            <a:r>
              <a:rPr lang="en-CA" dirty="0" smtClean="0"/>
              <a:t> de la </a:t>
            </a:r>
            <a:r>
              <a:rPr lang="en-CA" dirty="0" err="1" smtClean="0"/>
              <a:t>numérotation</a:t>
            </a:r>
            <a:r>
              <a:rPr lang="en-CA" dirty="0" smtClean="0"/>
              <a:t> de la page.  La bonne </a:t>
            </a:r>
            <a:r>
              <a:rPr lang="en-CA" dirty="0" err="1" smtClean="0"/>
              <a:t>devra</a:t>
            </a:r>
            <a:r>
              <a:rPr lang="en-CA" dirty="0" smtClean="0"/>
              <a:t> </a:t>
            </a:r>
            <a:r>
              <a:rPr lang="en-CA" dirty="0" err="1" smtClean="0"/>
              <a:t>être</a:t>
            </a:r>
            <a:r>
              <a:rPr lang="en-CA" dirty="0" smtClean="0"/>
              <a:t> </a:t>
            </a:r>
            <a:r>
              <a:rPr lang="en-CA" dirty="0" err="1" smtClean="0"/>
              <a:t>intégrée</a:t>
            </a:r>
            <a:r>
              <a:rPr lang="en-CA" dirty="0" smtClean="0"/>
              <a:t> plus </a:t>
            </a:r>
            <a:r>
              <a:rPr lang="en-CA" dirty="0" err="1" smtClean="0"/>
              <a:t>tard</a:t>
            </a:r>
            <a:r>
              <a:rPr lang="en-CA" dirty="0" smtClean="0"/>
              <a:t>. Le sous-titre </a:t>
            </a:r>
            <a:r>
              <a:rPr lang="en-CA" dirty="0" err="1" smtClean="0"/>
              <a:t>Voici</a:t>
            </a:r>
            <a:r>
              <a:rPr lang="en-CA" dirty="0" smtClean="0"/>
              <a:t> les </a:t>
            </a:r>
            <a:r>
              <a:rPr lang="en-CA" dirty="0" err="1" smtClean="0"/>
              <a:t>stratégies</a:t>
            </a:r>
            <a:r>
              <a:rPr lang="en-CA" dirty="0" smtClean="0"/>
              <a:t>…. </a:t>
            </a:r>
            <a:r>
              <a:rPr lang="en-CA" dirty="0" err="1" smtClean="0"/>
              <a:t>Changera</a:t>
            </a:r>
            <a:r>
              <a:rPr lang="en-CA" dirty="0" smtClean="0"/>
              <a:t> </a:t>
            </a:r>
            <a:r>
              <a:rPr lang="en-CA" dirty="0" err="1" smtClean="0"/>
              <a:t>également</a:t>
            </a:r>
            <a:r>
              <a:rPr lang="en-CA" dirty="0" smtClean="0"/>
              <a:t> </a:t>
            </a:r>
            <a:r>
              <a:rPr lang="en-CA" dirty="0" err="1" smtClean="0"/>
              <a:t>selon</a:t>
            </a:r>
            <a:r>
              <a:rPr lang="en-CA" dirty="0" smtClean="0"/>
              <a:t> </a:t>
            </a:r>
            <a:r>
              <a:rPr lang="en-CA" dirty="0" err="1" smtClean="0"/>
              <a:t>l’activité</a:t>
            </a:r>
            <a:r>
              <a:rPr lang="en-CA" dirty="0" smtClean="0"/>
              <a:t>.</a:t>
            </a:r>
          </a:p>
          <a:p>
            <a:pPr defTabSz="931774">
              <a:defRPr/>
            </a:pPr>
            <a:endParaRPr lang="fr-CA"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a:p>
            <a:pPr marL="174708" indent="-174708" defTabSz="931774">
              <a:buFont typeface="Arial" panose="020B0604020202020204" pitchFamily="34" charset="0"/>
              <a:buChar char="•"/>
              <a:defRPr/>
            </a:pP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40</a:t>
            </a:fld>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en-CA" b="1" dirty="0" smtClean="0"/>
              <a:t>Page </a:t>
            </a:r>
            <a:r>
              <a:rPr lang="en-CA" b="1" dirty="0" err="1" smtClean="0"/>
              <a:t>Votre</a:t>
            </a:r>
            <a:r>
              <a:rPr lang="en-CA" b="1" dirty="0" smtClean="0"/>
              <a:t> </a:t>
            </a:r>
            <a:r>
              <a:rPr lang="en-CA" b="1" dirty="0" err="1" smtClean="0"/>
              <a:t>outil</a:t>
            </a:r>
            <a:r>
              <a:rPr lang="en-CA" b="1" dirty="0" smtClean="0"/>
              <a:t> </a:t>
            </a:r>
            <a:r>
              <a:rPr lang="en-CA" b="1" dirty="0" err="1" smtClean="0"/>
              <a:t>personnalisé</a:t>
            </a:r>
            <a:r>
              <a:rPr lang="en-CA" b="1" dirty="0" smtClean="0"/>
              <a:t>. </a:t>
            </a:r>
            <a:r>
              <a:rPr lang="en-CA" b="1" dirty="0" err="1" smtClean="0"/>
              <a:t>Récapitulons</a:t>
            </a:r>
            <a:r>
              <a:rPr lang="en-CA" b="1" dirty="0" smtClean="0"/>
              <a:t>! [</a:t>
            </a:r>
            <a:r>
              <a:rPr lang="en-CA" b="1" dirty="0" err="1" smtClean="0"/>
              <a:t>MF_Recapitulons</a:t>
            </a:r>
            <a:r>
              <a:rPr lang="en-CA" b="1" dirty="0" smtClean="0"/>
              <a:t>]</a:t>
            </a:r>
          </a:p>
          <a:p>
            <a:pPr defTabSz="931774">
              <a:defRPr/>
            </a:pPr>
            <a:endParaRPr lang="en-CA" b="1" dirty="0" smtClean="0"/>
          </a:p>
          <a:p>
            <a:pPr defTabSz="931774">
              <a:defRPr/>
            </a:pPr>
            <a:r>
              <a:rPr lang="fr-CA" b="1" dirty="0" smtClean="0"/>
              <a:t>Comportement</a:t>
            </a:r>
            <a:r>
              <a:rPr lang="fr-CA" b="1" baseline="0" dirty="0" smtClean="0"/>
              <a:t> de la page</a:t>
            </a:r>
          </a:p>
          <a:p>
            <a:pPr marL="174708" indent="-174708">
              <a:buFont typeface="Arial" panose="020B0604020202020204" pitchFamily="34" charset="0"/>
              <a:buChar char="•"/>
            </a:pPr>
            <a:r>
              <a:rPr lang="fr-CA" b="0" dirty="0" smtClean="0"/>
              <a:t>Statique</a:t>
            </a:r>
          </a:p>
          <a:p>
            <a:pPr marL="174708" indent="-174708">
              <a:buFont typeface="Arial" panose="020B0604020202020204" pitchFamily="34" charset="0"/>
              <a:buChar char="•"/>
            </a:pPr>
            <a:r>
              <a:rPr lang="fr-CA" b="0" dirty="0" smtClean="0"/>
              <a:t>Au clic sur le bouton «Outil»,</a:t>
            </a:r>
            <a:r>
              <a:rPr lang="fr-CA" b="0" baseline="0" dirty="0" smtClean="0"/>
              <a:t> l’outil de la capsule s’affiche dans un pop up et la participante peut le compléter si elle le souhaite.</a:t>
            </a:r>
            <a:endParaRPr lang="fr-CA" b="0"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41</a:t>
            </a:fld>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x-none" b="1" smtClean="0"/>
              <a:t>Page Conclusion et Synthèse (Avatar)</a:t>
            </a:r>
            <a:endParaRPr lang="fr-CA" b="1" dirty="0" smtClean="0"/>
          </a:p>
          <a:p>
            <a:pPr defTabSz="931774">
              <a:defRPr/>
            </a:pPr>
            <a:endParaRPr lang="fr-CA" b="1" dirty="0" smtClean="0"/>
          </a:p>
          <a:p>
            <a:pPr defTabSz="931774">
              <a:defRPr/>
            </a:pPr>
            <a:r>
              <a:rPr lang="fr-CA" b="1" dirty="0" smtClean="0"/>
              <a:t>Comportement des éléments du cadre et de la navigation</a:t>
            </a:r>
          </a:p>
          <a:p>
            <a:pPr defTabSz="931774">
              <a:defRPr/>
            </a:pPr>
            <a:r>
              <a:rPr lang="fr-CA" b="1" baseline="0" dirty="0" smtClean="0"/>
              <a:t>Éléments du bandeau supérieur</a:t>
            </a:r>
          </a:p>
          <a:p>
            <a:pPr defTabSz="931774">
              <a:buFont typeface="Arial" pitchFamily="34" charset="0"/>
              <a:buChar char="•"/>
              <a:defRPr/>
            </a:pPr>
            <a:r>
              <a:rPr lang="fr-CA" dirty="0" smtClean="0"/>
              <a:t>En cliquant sur « RSG en ligne », on arrive sur la page d’accueil de la plateforme.</a:t>
            </a:r>
          </a:p>
          <a:p>
            <a:pPr defTabSz="931774">
              <a:buFont typeface="Arial" pitchFamily="34" charset="0"/>
              <a:buChar char="•"/>
              <a:defRPr/>
            </a:pPr>
            <a:r>
              <a:rPr lang="fr-CA" dirty="0" smtClean="0">
                <a:latin typeface="Arial" pitchFamily="34" charset="0"/>
                <a:cs typeface="Arial" pitchFamily="34" charset="0"/>
              </a:rPr>
              <a:t>Le titre «Une première visite réussie» est statique</a:t>
            </a:r>
          </a:p>
          <a:p>
            <a:pPr defTabSz="931774">
              <a:buFont typeface="Arial" pitchFamily="34" charset="0"/>
              <a:buChar char="•"/>
              <a:defRPr/>
            </a:pPr>
            <a:r>
              <a:rPr lang="fr-CA" dirty="0" smtClean="0">
                <a:latin typeface="Arial" pitchFamily="34" charset="0"/>
                <a:cs typeface="Arial" pitchFamily="34" charset="0"/>
              </a:rPr>
              <a:t>Un clic sur « Menu » ouvre le menu. Un autre clic sur « Menu » le referme. </a:t>
            </a:r>
          </a:p>
          <a:p>
            <a:pPr defTabSz="931774">
              <a:buFont typeface="Arial" pitchFamily="34" charset="0"/>
              <a:buChar char="•"/>
              <a:defRPr/>
            </a:pPr>
            <a:r>
              <a:rPr lang="fr-CA" dirty="0" smtClean="0">
                <a:latin typeface="Arial" pitchFamily="34" charset="0"/>
                <a:cs typeface="Arial" pitchFamily="34" charset="0"/>
              </a:rPr>
              <a:t>Un clic sur « Quitter » ouvre le Pop up « Quitter ». </a:t>
            </a:r>
            <a:endParaRPr lang="fr-CA" dirty="0" smtClean="0"/>
          </a:p>
          <a:p>
            <a:pPr defTabSz="931774">
              <a:defRPr/>
            </a:pPr>
            <a:r>
              <a:rPr lang="fr-CA" b="1" dirty="0" smtClean="0"/>
              <a:t>Cheminement de la visite</a:t>
            </a:r>
          </a:p>
          <a:p>
            <a:pPr defTabSz="931774">
              <a:defRPr/>
            </a:pPr>
            <a:r>
              <a:rPr lang="fr-CA" dirty="0" smtClean="0"/>
              <a:t>Les icones représentant les étapes de la visite sont statiques et ne sont pas des éléments de navigation. Cependant, dans cette page, il vont s’illuminer en synchronisation avec la narration de l’avatar.</a:t>
            </a:r>
          </a:p>
          <a:p>
            <a:pPr defTabSz="931774">
              <a:defRPr/>
            </a:pPr>
            <a:r>
              <a:rPr lang="fr-CA" b="1" dirty="0" smtClean="0"/>
              <a:t>Flèches de navigation</a:t>
            </a:r>
          </a:p>
          <a:p>
            <a:pPr marL="174708" indent="-174708" defTabSz="931774">
              <a:buFont typeface="Arial" panose="020B0604020202020204" pitchFamily="34" charset="0"/>
              <a:buChar char="•"/>
              <a:defRPr/>
            </a:pPr>
            <a:r>
              <a:rPr lang="fr-CA" dirty="0" smtClean="0"/>
              <a:t>Au clic sur la flèche de gauche, la page précédente s’affiche.</a:t>
            </a:r>
          </a:p>
          <a:p>
            <a:pPr marL="174708" indent="-174708" defTabSz="931774">
              <a:buFont typeface="Arial" panose="020B0604020202020204" pitchFamily="34" charset="0"/>
              <a:buChar char="•"/>
              <a:defRPr/>
            </a:pPr>
            <a:r>
              <a:rPr lang="fr-CA" dirty="0" smtClean="0"/>
              <a:t>Au clic sur la page de droite,</a:t>
            </a:r>
            <a:r>
              <a:rPr lang="fr-CA" baseline="0" dirty="0" smtClean="0"/>
              <a:t> la page suivante s’affiche.</a:t>
            </a:r>
            <a:endParaRPr lang="fr-CA" dirty="0" smtClean="0"/>
          </a:p>
          <a:p>
            <a:pPr defTabSz="931774">
              <a:defRPr/>
            </a:pPr>
            <a:r>
              <a:rPr lang="fr-CA" b="1" dirty="0" smtClean="0"/>
              <a:t>Pagination</a:t>
            </a:r>
          </a:p>
          <a:p>
            <a:pPr marL="174708" indent="-174708" defTabSz="931774">
              <a:buFont typeface="Arial" panose="020B0604020202020204" pitchFamily="34" charset="0"/>
              <a:buChar char="•"/>
              <a:defRPr/>
            </a:pPr>
            <a:r>
              <a:rPr lang="fr-CA" dirty="0" smtClean="0"/>
              <a:t>La pagination est statique. Les chiffres doivent être centrés dans le nuage.</a:t>
            </a:r>
          </a:p>
          <a:p>
            <a:pPr defTabSz="931774">
              <a:defRPr/>
            </a:pPr>
            <a:endParaRPr lang="fr-CA" b="1" dirty="0" smtClean="0">
              <a:latin typeface="Arial" pitchFamily="34" charset="0"/>
              <a:cs typeface="Arial" pitchFamily="34" charset="0"/>
            </a:endParaRPr>
          </a:p>
          <a:p>
            <a:pPr defTabSz="931774">
              <a:defRPr/>
            </a:pPr>
            <a:r>
              <a:rPr lang="fr-CA" b="1" dirty="0" smtClean="0">
                <a:latin typeface="Arial" pitchFamily="34" charset="0"/>
                <a:cs typeface="Arial" pitchFamily="34" charset="0"/>
              </a:rPr>
              <a:t>Comportement des éléments du contenu </a:t>
            </a:r>
          </a:p>
          <a:p>
            <a:pPr defTabSz="931774">
              <a:buFont typeface="Arial" pitchFamily="34" charset="0"/>
              <a:buChar char="•"/>
              <a:defRPr/>
            </a:pPr>
            <a:r>
              <a:rPr lang="fr-CA" b="0" baseline="0" dirty="0" smtClean="0"/>
              <a:t>Tous les éléments sont affichés dans la page à son affichage.</a:t>
            </a:r>
          </a:p>
          <a:p>
            <a:pPr defTabSz="931774">
              <a:buFont typeface="Arial" pitchFamily="34" charset="0"/>
              <a:buChar char="•"/>
              <a:defRPr/>
            </a:pPr>
            <a:r>
              <a:rPr lang="fr-CA" b="0" baseline="0" dirty="0" smtClean="0"/>
              <a:t>La narration de l’avatar débute une seconde après l’affichage de la page.</a:t>
            </a:r>
          </a:p>
          <a:p>
            <a:pPr defTabSz="931774">
              <a:defRPr/>
            </a:pPr>
            <a:endParaRPr lang="fr-CA" b="1"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42</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defTabSz="931774">
              <a:defRPr/>
            </a:pPr>
            <a:r>
              <a:rPr lang="fr-CA" b="1" dirty="0" smtClean="0"/>
              <a:t>Fenêtre du «Menu</a:t>
            </a:r>
            <a:r>
              <a:rPr lang="fr-CA" b="1" baseline="0" dirty="0" smtClean="0"/>
              <a:t>» : </a:t>
            </a:r>
            <a:r>
              <a:rPr lang="fr-CA" b="1" baseline="0" dirty="0" err="1" smtClean="0"/>
              <a:t>MF_Menu</a:t>
            </a:r>
            <a:endParaRPr lang="fr-CA" b="1" baseline="0" dirty="0" smtClean="0"/>
          </a:p>
          <a:p>
            <a:pPr defTabSz="931774">
              <a:defRPr/>
            </a:pPr>
            <a:endParaRPr lang="en-CA" dirty="0" smtClean="0"/>
          </a:p>
          <a:p>
            <a:pPr defTabSz="931774">
              <a:defRPr/>
            </a:pPr>
            <a:r>
              <a:rPr lang="fr-CA" b="1" dirty="0" smtClean="0"/>
              <a:t>Comportement de la fenêtre «Menu» et de</a:t>
            </a:r>
            <a:r>
              <a:rPr lang="fr-CA" b="1" baseline="0" dirty="0" smtClean="0"/>
              <a:t> ses </a:t>
            </a:r>
            <a:r>
              <a:rPr lang="fr-CA" b="1" dirty="0" smtClean="0"/>
              <a:t>éléments </a:t>
            </a:r>
          </a:p>
          <a:p>
            <a:pPr defTabSz="931774">
              <a:defRPr/>
            </a:pPr>
            <a:r>
              <a:rPr lang="fr-CA" b="0" baseline="0" dirty="0" smtClean="0"/>
              <a:t>Le bouton « Menu » a le même comportement quelle que soit la page dans laquelle il se trouve.</a:t>
            </a:r>
          </a:p>
          <a:p>
            <a:pPr defTabSz="931774">
              <a:defRPr/>
            </a:pPr>
            <a:r>
              <a:rPr lang="fr-CA" dirty="0" smtClean="0">
                <a:latin typeface="Arial" pitchFamily="34" charset="0"/>
                <a:cs typeface="Arial" pitchFamily="34" charset="0"/>
              </a:rPr>
              <a:t>Attention: voir le changement d’état de la petite flèche devant Menu quand on ouvre et quand on ferme le menu.</a:t>
            </a:r>
            <a:endParaRPr lang="fr-CA" dirty="0" smtClean="0"/>
          </a:p>
          <a:p>
            <a:pPr defTabSz="931774">
              <a:defRPr/>
            </a:pPr>
            <a:endParaRPr lang="fr-CA" dirty="0" smtClean="0"/>
          </a:p>
          <a:p>
            <a:pPr defTabSz="931774">
              <a:defRPr/>
            </a:pPr>
            <a:r>
              <a:rPr lang="fr-CA" dirty="0" smtClean="0"/>
              <a:t>En cliquant sur « Menu », la table des matières de la capsule s’affiche: </a:t>
            </a:r>
          </a:p>
          <a:p>
            <a:pPr defTabSz="931774">
              <a:buFont typeface="Arial" pitchFamily="34" charset="0"/>
              <a:buChar char="•"/>
              <a:defRPr/>
            </a:pPr>
            <a:r>
              <a:rPr lang="fr-CA" dirty="0" smtClean="0"/>
              <a:t>Déclencheur</a:t>
            </a:r>
          </a:p>
          <a:p>
            <a:pPr defTabSz="931774">
              <a:buFont typeface="Arial" pitchFamily="34" charset="0"/>
              <a:buChar char="•"/>
              <a:defRPr/>
            </a:pPr>
            <a:r>
              <a:rPr lang="fr-CA" dirty="0" smtClean="0"/>
              <a:t>Votre tâche, votre outil personnalisé</a:t>
            </a:r>
          </a:p>
          <a:p>
            <a:pPr defTabSz="931774">
              <a:buFont typeface="Arial" pitchFamily="34" charset="0"/>
              <a:buChar char="•"/>
              <a:defRPr/>
            </a:pPr>
            <a:r>
              <a:rPr lang="fr-CA" dirty="0" smtClean="0"/>
              <a:t>Suite du déclencheur</a:t>
            </a:r>
          </a:p>
          <a:p>
            <a:pPr defTabSz="931774">
              <a:buFont typeface="Arial" pitchFamily="34" charset="0"/>
              <a:buChar char="•"/>
              <a:defRPr/>
            </a:pPr>
            <a:r>
              <a:rPr lang="fr-CA" dirty="0" smtClean="0"/>
              <a:t>Activité 1</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Activité 2</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Activité 3</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Activité 4</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Activité 5</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Activité 6</a:t>
            </a:r>
          </a:p>
          <a:p>
            <a:pPr defTabSz="931774">
              <a:buFont typeface="Arial" pitchFamily="34" charset="0"/>
              <a:buChar char="•"/>
              <a:defRPr/>
            </a:pPr>
            <a:r>
              <a:rPr lang="fr-CA" dirty="0" smtClean="0"/>
              <a:t>Stratégies</a:t>
            </a:r>
          </a:p>
          <a:p>
            <a:pPr defTabSz="931774">
              <a:buFont typeface="Arial" pitchFamily="34" charset="0"/>
              <a:buChar char="•"/>
              <a:defRPr/>
            </a:pPr>
            <a:r>
              <a:rPr lang="fr-CA" dirty="0" smtClean="0"/>
              <a:t>Votre outil personnalisé, récapitulons!</a:t>
            </a:r>
          </a:p>
          <a:p>
            <a:pPr defTabSz="931774">
              <a:buFont typeface="Arial" pitchFamily="34" charset="0"/>
              <a:buChar char="•"/>
              <a:defRPr/>
            </a:pPr>
            <a:r>
              <a:rPr lang="fr-CA" dirty="0" smtClean="0"/>
              <a:t>Synthèse </a:t>
            </a:r>
          </a:p>
          <a:p>
            <a:pPr defTabSz="931774">
              <a:buFont typeface="Arial" pitchFamily="34" charset="0"/>
              <a:buChar char="•"/>
              <a:defRPr/>
            </a:pPr>
            <a:r>
              <a:rPr lang="fr-CA" dirty="0" smtClean="0"/>
              <a:t>Fin</a:t>
            </a:r>
          </a:p>
          <a:p>
            <a:pPr defTabSz="931774">
              <a:buFont typeface="Arial" pitchFamily="34" charset="0"/>
              <a:buChar char="•"/>
              <a:defRPr/>
            </a:pPr>
            <a:endParaRPr lang="fr-CA" dirty="0" smtClean="0"/>
          </a:p>
          <a:p>
            <a:pPr defTabSz="931774">
              <a:buFont typeface="Arial" pitchFamily="34" charset="0"/>
              <a:buChar char="•"/>
              <a:defRPr/>
            </a:pPr>
            <a:endParaRPr lang="fr-CA" dirty="0" smtClean="0"/>
          </a:p>
          <a:p>
            <a:pPr defTabSz="931774">
              <a:buFont typeface="Arial" pitchFamily="34" charset="0"/>
              <a:buChar char="•"/>
              <a:defRPr/>
            </a:pPr>
            <a:r>
              <a:rPr lang="fr-CA" dirty="0" smtClean="0"/>
              <a:t>Les éléments du menu sont des hyperliens qui mènent aux pages ciblées.</a:t>
            </a:r>
          </a:p>
          <a:p>
            <a:pPr defTabSz="931774">
              <a:buFont typeface="Arial" pitchFamily="34" charset="0"/>
              <a:buChar char="•"/>
              <a:defRPr/>
            </a:pPr>
            <a:endParaRPr lang="en-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x-none" b="1" smtClean="0"/>
              <a:t>Page Fin de la capsule</a:t>
            </a:r>
            <a:endParaRPr lang="fr-CA" b="1" dirty="0" smtClean="0"/>
          </a:p>
          <a:p>
            <a:r>
              <a:rPr lang="fr-CA" dirty="0" smtClean="0"/>
              <a:t> </a:t>
            </a:r>
          </a:p>
          <a:p>
            <a:pPr defTabSz="931774">
              <a:defRPr/>
            </a:pPr>
            <a:r>
              <a:rPr lang="fr-CA" b="1" u="sng" dirty="0" smtClean="0">
                <a:solidFill>
                  <a:srgbClr val="FF0000"/>
                </a:solidFill>
              </a:rPr>
              <a:t>NOTE À VILL: Remplacer l’image de fond par celle sans tête de mort svp. + Retourner à Yassine</a:t>
            </a:r>
          </a:p>
          <a:p>
            <a:pPr defTabSz="931774">
              <a:defRPr/>
            </a:pPr>
            <a:endParaRPr lang="fr-CA" b="1" u="sng" dirty="0" smtClean="0">
              <a:solidFill>
                <a:srgbClr val="FF0000"/>
              </a:solidFill>
            </a:endParaRPr>
          </a:p>
          <a:p>
            <a:pPr defTabSz="931774">
              <a:defRPr/>
            </a:pPr>
            <a:r>
              <a:rPr lang="fr-CA" b="1" dirty="0" smtClean="0"/>
              <a:t>Comportement des éléments du cadre et de la navigation</a:t>
            </a:r>
          </a:p>
          <a:p>
            <a:pPr defTabSz="931774">
              <a:defRPr/>
            </a:pPr>
            <a:r>
              <a:rPr lang="fr-CA" b="1" baseline="0" dirty="0" smtClean="0"/>
              <a:t>Éléments du bandeau supérieur</a:t>
            </a:r>
          </a:p>
          <a:p>
            <a:pPr defTabSz="931774">
              <a:buFont typeface="Arial" pitchFamily="34" charset="0"/>
              <a:buChar char="•"/>
              <a:defRPr/>
            </a:pPr>
            <a:r>
              <a:rPr lang="fr-CA" dirty="0" smtClean="0"/>
              <a:t>En cliquant sur « RSG en ligne », on arrive sur la page d’accueil de la plateforme.</a:t>
            </a:r>
          </a:p>
          <a:p>
            <a:pPr defTabSz="931774">
              <a:buFont typeface="Arial" pitchFamily="34" charset="0"/>
              <a:buChar char="•"/>
              <a:defRPr/>
            </a:pPr>
            <a:r>
              <a:rPr lang="fr-CA" dirty="0" smtClean="0">
                <a:latin typeface="Arial" pitchFamily="34" charset="0"/>
                <a:cs typeface="Arial" pitchFamily="34" charset="0"/>
              </a:rPr>
              <a:t>Le titre «Une première visite réussie» est statique</a:t>
            </a:r>
          </a:p>
          <a:p>
            <a:pPr defTabSz="931774">
              <a:buFont typeface="Arial" pitchFamily="34" charset="0"/>
              <a:buChar char="•"/>
              <a:defRPr/>
            </a:pPr>
            <a:r>
              <a:rPr lang="fr-CA" dirty="0" smtClean="0">
                <a:latin typeface="Arial" pitchFamily="34" charset="0"/>
                <a:cs typeface="Arial" pitchFamily="34" charset="0"/>
              </a:rPr>
              <a:t>Un clic sur « Menu » ouvre le menu. Un autre clic sur « Menu » le referme. </a:t>
            </a:r>
          </a:p>
          <a:p>
            <a:pPr defTabSz="931774">
              <a:buFont typeface="Arial" pitchFamily="34" charset="0"/>
              <a:buChar char="•"/>
              <a:defRPr/>
            </a:pPr>
            <a:r>
              <a:rPr lang="fr-CA" dirty="0" smtClean="0">
                <a:latin typeface="Arial" pitchFamily="34" charset="0"/>
                <a:cs typeface="Arial" pitchFamily="34" charset="0"/>
              </a:rPr>
              <a:t>Un clic sur « Quitter » ouvre le Pop up « Quitter ».</a:t>
            </a:r>
            <a:endParaRPr lang="fr-CA" dirty="0" smtClean="0"/>
          </a:p>
          <a:p>
            <a:pPr defTabSz="931774">
              <a:defRPr/>
            </a:pPr>
            <a:r>
              <a:rPr lang="fr-CA" b="1" dirty="0" smtClean="0"/>
              <a:t>Cheminement de la visite</a:t>
            </a:r>
          </a:p>
          <a:p>
            <a:pPr defTabSz="931774">
              <a:defRPr/>
            </a:pPr>
            <a:r>
              <a:rPr lang="fr-CA" dirty="0" smtClean="0"/>
              <a:t>Les icones représentant les étapes de la visite sont statiques et ne sont pas des éléments de navigation. Cependant, dans cette page, il vont s’illuminer en synchronisation avec la narration de l’avatar.</a:t>
            </a:r>
          </a:p>
          <a:p>
            <a:pPr defTabSz="931774">
              <a:defRPr/>
            </a:pPr>
            <a:r>
              <a:rPr lang="fr-CA" b="1" dirty="0" smtClean="0"/>
              <a:t>Flèches de navigation</a:t>
            </a:r>
          </a:p>
          <a:p>
            <a:pPr marL="174708" indent="-174708" defTabSz="931774">
              <a:buFont typeface="Arial" panose="020B0604020202020204" pitchFamily="34" charset="0"/>
              <a:buChar char="•"/>
              <a:defRPr/>
            </a:pPr>
            <a:r>
              <a:rPr lang="fr-CA" dirty="0" smtClean="0"/>
              <a:t>Au clic sur la flèche de gauche, la page précédente s’affiche.</a:t>
            </a:r>
          </a:p>
          <a:p>
            <a:pPr marL="174708" indent="-174708" defTabSz="931774">
              <a:buFont typeface="Arial" panose="020B0604020202020204" pitchFamily="34" charset="0"/>
              <a:buChar char="•"/>
              <a:defRPr/>
            </a:pPr>
            <a:r>
              <a:rPr lang="fr-CA" dirty="0" smtClean="0"/>
              <a:t>Au clic sur la page de droite,</a:t>
            </a:r>
            <a:r>
              <a:rPr lang="fr-CA" baseline="0" dirty="0" smtClean="0"/>
              <a:t> la page suivante s’affiche. (crédits?)</a:t>
            </a:r>
            <a:endParaRPr lang="fr-CA" dirty="0" smtClean="0"/>
          </a:p>
          <a:p>
            <a:pPr defTabSz="931774">
              <a:defRPr/>
            </a:pPr>
            <a:r>
              <a:rPr lang="fr-CA" b="1" dirty="0" smtClean="0"/>
              <a:t>Pagination</a:t>
            </a:r>
          </a:p>
          <a:p>
            <a:pPr defTabSz="931774">
              <a:buFont typeface="Arial" pitchFamily="34" charset="0"/>
              <a:buChar char="•"/>
              <a:defRPr/>
            </a:pPr>
            <a:r>
              <a:rPr lang="fr-CA" dirty="0" smtClean="0"/>
              <a:t>Aucune pagination dans cette page</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43</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b="1" dirty="0" smtClean="0"/>
              <a:t>Pop up «Quitter</a:t>
            </a:r>
            <a:r>
              <a:rPr lang="fr-CA" b="1" baseline="0" dirty="0" smtClean="0"/>
              <a:t>» : </a:t>
            </a:r>
            <a:r>
              <a:rPr lang="fr-CA" b="1" baseline="0" dirty="0" err="1" smtClean="0"/>
              <a:t>MF_Quitter</a:t>
            </a:r>
            <a:r>
              <a:rPr lang="fr-CA" b="1" baseline="0" dirty="0" smtClean="0"/>
              <a:t> </a:t>
            </a:r>
          </a:p>
          <a:p>
            <a:endParaRPr lang="fr-CA" dirty="0" smtClean="0"/>
          </a:p>
          <a:p>
            <a:r>
              <a:rPr lang="fr-CA" b="1" dirty="0" smtClean="0"/>
              <a:t>Comportement du pop up «Quitter» </a:t>
            </a:r>
            <a:r>
              <a:rPr lang="fr-CA" b="1" baseline="0" dirty="0" smtClean="0"/>
              <a:t> </a:t>
            </a:r>
          </a:p>
          <a:p>
            <a:pPr marL="174708" indent="-174708">
              <a:buFont typeface="Arial" panose="020B0604020202020204" pitchFamily="34" charset="0"/>
              <a:buChar char="•"/>
            </a:pPr>
            <a:r>
              <a:rPr lang="fr-CA" b="0" baseline="0" dirty="0" smtClean="0"/>
              <a:t>Le bouton « Quitter » a le même comportement quelle que soit la page dans laquelle il se trouve.</a:t>
            </a:r>
            <a:endParaRPr lang="fr-CA" b="0" dirty="0" smtClean="0"/>
          </a:p>
          <a:p>
            <a:pPr>
              <a:buFont typeface="Arial" pitchFamily="34" charset="0"/>
              <a:buChar char="•"/>
            </a:pPr>
            <a:r>
              <a:rPr lang="fr-CA" dirty="0" smtClean="0">
                <a:latin typeface="Arial" pitchFamily="34" charset="0"/>
                <a:cs typeface="Arial" pitchFamily="34" charset="0"/>
              </a:rPr>
              <a:t>Le pop up «Quitter» s’ouvre au clic sur « Quitter » (Visuel du pop up Quitter en développement). </a:t>
            </a:r>
          </a:p>
          <a:p>
            <a:pPr>
              <a:buFont typeface="Arial" pitchFamily="34" charset="0"/>
              <a:buChar char="•"/>
            </a:pPr>
            <a:r>
              <a:rPr lang="fr-CA" dirty="0" smtClean="0">
                <a:latin typeface="Arial" pitchFamily="34" charset="0"/>
                <a:cs typeface="Arial" pitchFamily="34" charset="0"/>
              </a:rPr>
              <a:t>Si elle clique sur le bouton « OUI » pour quitter, </a:t>
            </a:r>
            <a:r>
              <a:rPr lang="fr-CA" dirty="0" smtClean="0"/>
              <a:t>la participante retourne sur la page depuis laquelle elle a ouvert la capsule. (Accueil ou Catalogue de capsules ou Mon parcours – capsule en cours)</a:t>
            </a:r>
          </a:p>
          <a:p>
            <a:pPr>
              <a:buFont typeface="Arial" pitchFamily="34" charset="0"/>
              <a:buChar char="•"/>
            </a:pPr>
            <a:r>
              <a:rPr lang="fr-CA" dirty="0" smtClean="0"/>
              <a:t>Si elle </a:t>
            </a:r>
            <a:r>
              <a:rPr lang="fr-CA" dirty="0" smtClean="0">
                <a:latin typeface="Arial" pitchFamily="34" charset="0"/>
                <a:cs typeface="Arial" pitchFamily="34" charset="0"/>
              </a:rPr>
              <a:t>clique sur le bouton « ANNULER » </a:t>
            </a:r>
            <a:r>
              <a:rPr lang="fr-CA" dirty="0" smtClean="0"/>
              <a:t>pour continuer la capsule, le pop up Quitter se referme et la participante reprend la capsule là où elle s’était arrêtée.</a:t>
            </a:r>
          </a:p>
          <a:p>
            <a:pPr>
              <a:buFont typeface="Arial" pitchFamily="34" charset="0"/>
              <a:buNone/>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defTabSz="931774">
              <a:defRPr/>
            </a:pPr>
            <a:r>
              <a:rPr lang="x-none" b="1" smtClean="0"/>
              <a:t>Page Tâche et outil (Avatar)</a:t>
            </a:r>
            <a:r>
              <a:rPr lang="fr-CA" b="1" dirty="0" smtClean="0"/>
              <a:t> : </a:t>
            </a:r>
            <a:r>
              <a:rPr lang="fr-CA" b="1" dirty="0" err="1" smtClean="0"/>
              <a:t>MF_Tache_Outil</a:t>
            </a:r>
            <a:endParaRPr lang="fr-CA" b="1" dirty="0" smtClean="0"/>
          </a:p>
          <a:p>
            <a:pPr defTabSz="931774">
              <a:defRPr/>
            </a:pPr>
            <a:endParaRPr lang="fr-CA" b="1" dirty="0" smtClean="0"/>
          </a:p>
          <a:p>
            <a:pPr defTabSz="931774">
              <a:defRPr/>
            </a:pPr>
            <a:r>
              <a:rPr lang="fr-CA" b="1" dirty="0" smtClean="0"/>
              <a:t>Comportement des éléments du cadre et de la navigation</a:t>
            </a:r>
          </a:p>
          <a:p>
            <a:pPr defTabSz="931774">
              <a:defRPr/>
            </a:pPr>
            <a:r>
              <a:rPr lang="fr-CA" b="1" baseline="0" dirty="0" smtClean="0"/>
              <a:t>Éléments du bandeau supérieur</a:t>
            </a:r>
          </a:p>
          <a:p>
            <a:pPr defTabSz="931774">
              <a:buFont typeface="Arial" pitchFamily="34" charset="0"/>
              <a:buChar char="•"/>
              <a:defRPr/>
            </a:pPr>
            <a:r>
              <a:rPr lang="fr-CA" dirty="0" smtClean="0"/>
              <a:t>En cliquant sur « RSG en ligne », on arrive sur la page d’accueil de la plateforme.</a:t>
            </a:r>
          </a:p>
          <a:p>
            <a:pPr defTabSz="931774">
              <a:buFont typeface="Arial" pitchFamily="34" charset="0"/>
              <a:buChar char="•"/>
              <a:defRPr/>
            </a:pPr>
            <a:r>
              <a:rPr lang="fr-CA" dirty="0" smtClean="0">
                <a:latin typeface="Arial" pitchFamily="34" charset="0"/>
                <a:cs typeface="Arial" pitchFamily="34" charset="0"/>
              </a:rPr>
              <a:t>Le titre «Une première visite réussie» est statique</a:t>
            </a:r>
          </a:p>
          <a:p>
            <a:pPr defTabSz="931774">
              <a:buFont typeface="Arial" pitchFamily="34" charset="0"/>
              <a:buChar char="•"/>
              <a:defRPr/>
            </a:pPr>
            <a:r>
              <a:rPr lang="fr-CA" dirty="0" smtClean="0">
                <a:latin typeface="Arial" pitchFamily="34" charset="0"/>
                <a:cs typeface="Arial" pitchFamily="34" charset="0"/>
              </a:rPr>
              <a:t>Un clic sur « Menu » ouvre le menu. Un autre clic sur « Menu » le referme. </a:t>
            </a:r>
          </a:p>
          <a:p>
            <a:pPr defTabSz="931774">
              <a:buFont typeface="Arial" pitchFamily="34" charset="0"/>
              <a:buChar char="•"/>
              <a:defRPr/>
            </a:pPr>
            <a:r>
              <a:rPr lang="fr-CA" dirty="0" smtClean="0">
                <a:latin typeface="Arial" pitchFamily="34" charset="0"/>
                <a:cs typeface="Arial" pitchFamily="34" charset="0"/>
              </a:rPr>
              <a:t>Un clic sur « Quitter » ouvre le Pop up « Quitter ». </a:t>
            </a:r>
            <a:endParaRPr lang="fr-CA" dirty="0" smtClean="0"/>
          </a:p>
          <a:p>
            <a:pPr defTabSz="931774">
              <a:defRPr/>
            </a:pPr>
            <a:r>
              <a:rPr lang="fr-CA" b="1" dirty="0" smtClean="0"/>
              <a:t>Cheminement de la visite</a:t>
            </a:r>
          </a:p>
          <a:p>
            <a:pPr defTabSz="931774">
              <a:defRPr/>
            </a:pPr>
            <a:r>
              <a:rPr lang="fr-CA" dirty="0" smtClean="0"/>
              <a:t>Les icones représentant les étapes de la visite sont statiques et ne sont pas des éléments de navigation. Cependant, dans cette page, il vont s’illuminer en synchronisation avec la narration de l’avatar.</a:t>
            </a:r>
          </a:p>
          <a:p>
            <a:pPr defTabSz="931774">
              <a:defRPr/>
            </a:pPr>
            <a:r>
              <a:rPr lang="fr-CA" b="1" dirty="0" smtClean="0"/>
              <a:t>Flèches de navigation</a:t>
            </a:r>
          </a:p>
          <a:p>
            <a:pPr marL="174708" indent="-174708" defTabSz="931774">
              <a:buFont typeface="Arial" panose="020B0604020202020204" pitchFamily="34" charset="0"/>
              <a:buChar char="•"/>
              <a:defRPr/>
            </a:pPr>
            <a:r>
              <a:rPr lang="fr-CA" dirty="0" smtClean="0"/>
              <a:t>Au clic sur la flèche de gauche, la page précédente s’affiche.</a:t>
            </a:r>
          </a:p>
          <a:p>
            <a:pPr marL="174708" indent="-174708" defTabSz="931774">
              <a:buFont typeface="Arial" panose="020B0604020202020204" pitchFamily="34" charset="0"/>
              <a:buChar char="•"/>
              <a:defRPr/>
            </a:pPr>
            <a:r>
              <a:rPr lang="fr-CA" dirty="0" smtClean="0"/>
              <a:t>Au clic sur la page de droite,</a:t>
            </a:r>
            <a:r>
              <a:rPr lang="fr-CA" baseline="0" dirty="0" smtClean="0"/>
              <a:t> la page suivante s’affiche.</a:t>
            </a:r>
            <a:endParaRPr lang="fr-CA" dirty="0" smtClean="0"/>
          </a:p>
          <a:p>
            <a:pPr defTabSz="931774">
              <a:defRPr/>
            </a:pPr>
            <a:r>
              <a:rPr lang="fr-CA" b="1" dirty="0" smtClean="0"/>
              <a:t>Pagination</a:t>
            </a:r>
          </a:p>
          <a:p>
            <a:pPr marL="174708" indent="-174708" defTabSz="931774">
              <a:buFont typeface="Arial" panose="020B0604020202020204" pitchFamily="34" charset="0"/>
              <a:buChar char="•"/>
              <a:defRPr/>
            </a:pPr>
            <a:r>
              <a:rPr lang="fr-CA" dirty="0" smtClean="0"/>
              <a:t>La pagination est statique. Les chiffres doivent être centrés dans le nuage.</a:t>
            </a:r>
          </a:p>
          <a:p>
            <a:pPr defTabSz="931774">
              <a:defRPr/>
            </a:pPr>
            <a:endParaRPr lang="fr-CA" dirty="0" smtClean="0"/>
          </a:p>
          <a:p>
            <a:pPr defTabSz="931774">
              <a:defRPr/>
            </a:pPr>
            <a:endParaRPr lang="fr-CA" b="1" dirty="0" smtClean="0">
              <a:latin typeface="Arial" pitchFamily="34" charset="0"/>
              <a:cs typeface="Arial" pitchFamily="34" charset="0"/>
            </a:endParaRPr>
          </a:p>
          <a:p>
            <a:pPr defTabSz="931774">
              <a:defRPr/>
            </a:pPr>
            <a:r>
              <a:rPr lang="fr-CA" b="1" dirty="0" smtClean="0">
                <a:latin typeface="Arial" pitchFamily="34" charset="0"/>
                <a:cs typeface="Arial" pitchFamily="34" charset="0"/>
              </a:rPr>
              <a:t>Comportement des éléments du contenu </a:t>
            </a:r>
          </a:p>
          <a:p>
            <a:pPr defTabSz="931774">
              <a:buFont typeface="Arial" pitchFamily="34" charset="0"/>
              <a:buChar char="•"/>
              <a:defRPr/>
            </a:pPr>
            <a:r>
              <a:rPr lang="fr-CA" b="0" baseline="0" dirty="0" smtClean="0"/>
              <a:t>Tous les éléments sont affichés dans la page à son affichage.</a:t>
            </a:r>
          </a:p>
          <a:p>
            <a:pPr defTabSz="931774">
              <a:buFont typeface="Arial" pitchFamily="34" charset="0"/>
              <a:buChar char="•"/>
              <a:defRPr/>
            </a:pPr>
            <a:r>
              <a:rPr lang="fr-CA" b="0" baseline="0" dirty="0" smtClean="0"/>
              <a:t>La narration de l’avatar débute une seconde après l’affichage de la page.</a:t>
            </a:r>
          </a:p>
          <a:p>
            <a:pPr defTabSz="931774">
              <a:buFont typeface="Arial" pitchFamily="34" charset="0"/>
              <a:buChar char="•"/>
              <a:defRPr/>
            </a:pPr>
            <a:r>
              <a:rPr lang="fr-CA" b="0" baseline="0" dirty="0" smtClean="0"/>
              <a:t>Le texte de «V</a:t>
            </a:r>
            <a:r>
              <a:rPr lang="fr-CA" b="0" dirty="0" smtClean="0"/>
              <a:t>otre tâche» est statique et change à chaque capsule.</a:t>
            </a:r>
          </a:p>
          <a:p>
            <a:pPr defTabSz="931774">
              <a:buFont typeface="Arial" pitchFamily="34" charset="0"/>
              <a:buChar char="•"/>
              <a:defRPr/>
            </a:pPr>
            <a:r>
              <a:rPr lang="fr-CA" b="0" dirty="0" smtClean="0"/>
              <a:t>Le texte de «Votre outil personnalisé» est statique et change à chaque capsule.</a:t>
            </a:r>
          </a:p>
          <a:p>
            <a:pPr defTabSz="931774">
              <a:buFont typeface="Arial" pitchFamily="34" charset="0"/>
              <a:buChar char="•"/>
              <a:defRPr/>
            </a:pPr>
            <a:r>
              <a:rPr lang="fr-CA" b="0" dirty="0" smtClean="0"/>
              <a:t>Au clic sur le bouton «Outil»,</a:t>
            </a:r>
            <a:r>
              <a:rPr lang="fr-CA" b="0" baseline="0" dirty="0" smtClean="0"/>
              <a:t> l’outil de la capsule s’affiche dans un pop up</a:t>
            </a:r>
            <a:r>
              <a:rPr lang="fr-CA" b="0" dirty="0" smtClean="0"/>
              <a:t>.</a:t>
            </a:r>
            <a:r>
              <a:rPr lang="fr-CA" b="0" baseline="0" dirty="0" smtClean="0"/>
              <a:t> </a:t>
            </a:r>
            <a:endParaRPr lang="fr-CA" b="0" dirty="0" smtClean="0"/>
          </a:p>
          <a:p>
            <a:pPr>
              <a:buFont typeface="Arial" pitchFamily="34" charset="0"/>
              <a:buChar char="•"/>
            </a:pPr>
            <a:r>
              <a:rPr lang="fr-CA" b="0" dirty="0" smtClean="0"/>
              <a:t>Au clic sur le bouton</a:t>
            </a:r>
            <a:r>
              <a:rPr lang="fr-CA" b="0" baseline="0" dirty="0" smtClean="0"/>
              <a:t> «Cible de la capsule», le pop up de cible de la capsule s’affiche.</a:t>
            </a:r>
            <a:endParaRPr lang="fr-CA" dirty="0" smtClean="0"/>
          </a:p>
          <a:p>
            <a:pPr defTabSz="931774">
              <a:defRPr/>
            </a:pPr>
            <a:endParaRPr lang="fr-CA"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b="1" dirty="0" smtClean="0"/>
              <a:t>Pop up de l’outil affiché au clic sur le b</a:t>
            </a:r>
            <a:r>
              <a:rPr lang="fr-CA" b="1" dirty="0" smtClean="0"/>
              <a:t>outon « Outil » de la page</a:t>
            </a:r>
            <a:r>
              <a:rPr lang="x-none" b="1" smtClean="0"/>
              <a:t> Tâche et outil </a:t>
            </a:r>
            <a:r>
              <a:rPr lang="fr-CA" b="1" dirty="0" smtClean="0"/>
              <a:t>: </a:t>
            </a:r>
            <a:r>
              <a:rPr lang="fr-CA" b="1" dirty="0" err="1" smtClean="0"/>
              <a:t>MF_Outil_Perso</a:t>
            </a:r>
            <a:r>
              <a:rPr lang="x-none" b="1" smtClean="0"/>
              <a:t> </a:t>
            </a:r>
            <a:endParaRPr lang="en-CA" b="1" dirty="0" smtClean="0"/>
          </a:p>
          <a:p>
            <a:pPr defTabSz="931774">
              <a:defRPr/>
            </a:pPr>
            <a:endParaRPr lang="en-CA" b="1" dirty="0" smtClean="0"/>
          </a:p>
          <a:p>
            <a:pPr defTabSz="931774">
              <a:defRPr/>
            </a:pPr>
            <a:r>
              <a:rPr lang="fr-CA" b="1" dirty="0" smtClean="0"/>
              <a:t>Comportement du bouton «Outil» </a:t>
            </a:r>
          </a:p>
          <a:p>
            <a:pPr marL="174708" indent="-174708" defTabSz="931774">
              <a:buFont typeface="Arial" panose="020B0604020202020204" pitchFamily="34" charset="0"/>
              <a:buChar char="•"/>
              <a:defRPr/>
            </a:pPr>
            <a:r>
              <a:rPr lang="fr-CA" b="0" dirty="0" smtClean="0"/>
              <a:t>Le bouton « Outil » a le même comportement quelle que soit la page où il se trouve.</a:t>
            </a:r>
          </a:p>
          <a:p>
            <a:pPr marL="174708" indent="-174708" defTabSz="931774">
              <a:buFont typeface="Arial" panose="020B0604020202020204" pitchFamily="34" charset="0"/>
              <a:buChar char="•"/>
              <a:defRPr/>
            </a:pPr>
            <a:r>
              <a:rPr lang="fr-CA" b="0" dirty="0" smtClean="0"/>
              <a:t>Au clic sur le bouton « Outil »,</a:t>
            </a:r>
            <a:r>
              <a:rPr lang="fr-CA" b="0" baseline="0" dirty="0" smtClean="0"/>
              <a:t> l’outil de la capsule s’affiche</a:t>
            </a:r>
            <a:endParaRPr lang="fr-CA" b="0" dirty="0" smtClean="0"/>
          </a:p>
          <a:p>
            <a:pPr marL="174708" indent="-174708" defTabSz="931774">
              <a:buFont typeface="Arial" panose="020B0604020202020204" pitchFamily="34" charset="0"/>
              <a:buChar char="•"/>
              <a:defRPr/>
            </a:pPr>
            <a:endParaRPr lang="fr-CA" b="0" dirty="0" smtClean="0"/>
          </a:p>
          <a:p>
            <a:pPr defTabSz="931774">
              <a:defRPr/>
            </a:pPr>
            <a:r>
              <a:rPr lang="fr-CA" b="1" dirty="0" smtClean="0"/>
              <a:t>Comportement de l’outil</a:t>
            </a:r>
          </a:p>
          <a:p>
            <a:pPr defTabSz="931774">
              <a:buFont typeface="Arial" pitchFamily="34" charset="0"/>
              <a:buChar char="•"/>
              <a:defRPr/>
            </a:pPr>
            <a:r>
              <a:rPr lang="fr-CA" b="0" baseline="0" dirty="0" smtClean="0"/>
              <a:t>L’outil est le même objet partout dans la capsule, peu importe la page depuis laquelle on l’ouvre.</a:t>
            </a:r>
          </a:p>
          <a:p>
            <a:pPr defTabSz="931774">
              <a:buFont typeface="Arial" pitchFamily="34" charset="0"/>
              <a:buChar char="•"/>
              <a:defRPr/>
            </a:pPr>
            <a:r>
              <a:rPr lang="fr-CA" b="0" dirty="0" smtClean="0"/>
              <a:t>L’outil personnalisé a un contenu différent à chaque capsule.</a:t>
            </a:r>
          </a:p>
          <a:p>
            <a:pPr defTabSz="931774">
              <a:buFont typeface="Arial" pitchFamily="34" charset="0"/>
              <a:buChar char="•"/>
              <a:defRPr/>
            </a:pPr>
            <a:r>
              <a:rPr lang="fr-CA" b="0" baseline="0" dirty="0" smtClean="0"/>
              <a:t>L’outil pourra être sous forme de texte, de tableau ou de schéma à compléter suivant la capsule.</a:t>
            </a:r>
          </a:p>
          <a:p>
            <a:pPr defTabSz="931774">
              <a:buFont typeface="Arial" pitchFamily="34" charset="0"/>
              <a:buChar char="•"/>
              <a:defRPr/>
            </a:pPr>
            <a:r>
              <a:rPr lang="fr-CA" b="0" dirty="0" smtClean="0"/>
              <a:t>Dans la capsule prototype, l’outil est de la nature d’un</a:t>
            </a:r>
            <a:r>
              <a:rPr lang="fr-CA" b="0" baseline="0" dirty="0" smtClean="0"/>
              <a:t> f</a:t>
            </a:r>
            <a:r>
              <a:rPr lang="fr-CA" b="0" dirty="0" smtClean="0"/>
              <a:t>ormulaire que la participante pourra remplir au fur et à mesure de la capsule,</a:t>
            </a:r>
            <a:r>
              <a:rPr lang="fr-CA" b="0" baseline="0" dirty="0" smtClean="0"/>
              <a:t> </a:t>
            </a:r>
            <a:r>
              <a:rPr lang="fr-CA" b="0" dirty="0" smtClean="0"/>
              <a:t>ou à la toute fin.</a:t>
            </a:r>
            <a:r>
              <a:rPr lang="fr-CA" b="0" baseline="0" dirty="0" smtClean="0"/>
              <a:t> </a:t>
            </a:r>
          </a:p>
          <a:p>
            <a:pPr defTabSz="931774">
              <a:buFont typeface="Arial" pitchFamily="34" charset="0"/>
              <a:buChar char="•"/>
              <a:defRPr/>
            </a:pPr>
            <a:r>
              <a:rPr lang="fr-CA" b="0" baseline="0" dirty="0" smtClean="0"/>
              <a:t>Ce formulaire est éditable et tout ce que la participante y inscrit est enregistré et conservé après avoir cliqué sur la bouton Sauvegarder. </a:t>
            </a:r>
            <a:endParaRPr lang="fr-CA" b="1" baseline="0" dirty="0" smtClean="0"/>
          </a:p>
          <a:p>
            <a:pPr defTabSz="931774">
              <a:buFont typeface="Arial" pitchFamily="34" charset="0"/>
              <a:buChar char="•"/>
              <a:defRPr/>
            </a:pPr>
            <a:r>
              <a:rPr lang="fr-CA" b="0" baseline="0" dirty="0" smtClean="0"/>
              <a:t>Même si la participante revient en arrière dans la capsule, le contenu entré dans l’outil ne doit pas être effacé.</a:t>
            </a:r>
          </a:p>
          <a:p>
            <a:pPr defTabSz="931774">
              <a:defRPr/>
            </a:pPr>
            <a:endParaRPr lang="fr-CA" b="0" baseline="0"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defTabSz="931774">
              <a:defRPr/>
            </a:pPr>
            <a:r>
              <a:rPr lang="fr-CA" b="1" dirty="0" smtClean="0"/>
              <a:t>Pop up affiché au clic sur le bouton </a:t>
            </a:r>
            <a:r>
              <a:rPr lang="fr-CA" b="1" dirty="0" smtClean="0"/>
              <a:t>« Cible de la capsule »</a:t>
            </a:r>
            <a:r>
              <a:rPr lang="fr-CA" b="0" dirty="0" smtClean="0"/>
              <a:t> </a:t>
            </a:r>
            <a:r>
              <a:rPr lang="fr-CA" b="1" dirty="0" smtClean="0"/>
              <a:t>dans la page «</a:t>
            </a:r>
            <a:r>
              <a:rPr lang="x-none" b="1" smtClean="0"/>
              <a:t>Tâche et outil</a:t>
            </a:r>
            <a:r>
              <a:rPr lang="fr-CA" b="1" dirty="0" smtClean="0"/>
              <a:t>»</a:t>
            </a:r>
            <a:r>
              <a:rPr lang="x-none" b="1" smtClean="0"/>
              <a:t> </a:t>
            </a:r>
            <a:r>
              <a:rPr lang="fr-CA" b="1" dirty="0" smtClean="0"/>
              <a:t>: </a:t>
            </a:r>
            <a:r>
              <a:rPr lang="fr-CA" b="1" dirty="0" err="1" smtClean="0"/>
              <a:t>MF_Cible_Capsule</a:t>
            </a:r>
            <a:endParaRPr lang="en-CA" b="1" dirty="0" smtClean="0"/>
          </a:p>
          <a:p>
            <a:pPr defTabSz="931774">
              <a:defRPr/>
            </a:pPr>
            <a:endParaRPr lang="fr-CA" b="1" dirty="0" smtClean="0"/>
          </a:p>
          <a:p>
            <a:pPr defTabSz="931774">
              <a:defRPr/>
            </a:pPr>
            <a:r>
              <a:rPr lang="fr-CA" b="1" dirty="0" smtClean="0"/>
              <a:t>Comportement du pop up «Cible de la capsule»</a:t>
            </a:r>
          </a:p>
          <a:p>
            <a:pPr marL="174708" indent="-174708" defTabSz="931774">
              <a:buFont typeface="Arial" panose="020B0604020202020204" pitchFamily="34" charset="0"/>
              <a:buChar char="•"/>
              <a:defRPr/>
            </a:pPr>
            <a:r>
              <a:rPr lang="fr-CA" b="0" dirty="0" smtClean="0"/>
              <a:t>Le pop up s’affiche au clic sur Cible de la capsule.</a:t>
            </a:r>
          </a:p>
          <a:p>
            <a:pPr marL="174708" indent="-174708" defTabSz="931774">
              <a:buFont typeface="Arial" panose="020B0604020202020204" pitchFamily="34" charset="0"/>
              <a:buChar char="•"/>
              <a:defRPr/>
            </a:pPr>
            <a:r>
              <a:rPr lang="fr-CA" b="0" dirty="0" smtClean="0"/>
              <a:t>Tous les éléments du</a:t>
            </a:r>
            <a:r>
              <a:rPr lang="fr-CA" b="0" baseline="0" dirty="0" smtClean="0"/>
              <a:t> pop up sont statiques</a:t>
            </a:r>
            <a:endParaRPr lang="fr-CA" b="0" dirty="0" smtClean="0"/>
          </a:p>
          <a:p>
            <a:endParaRPr lang="fr-CA" b="1" dirty="0" smtClean="0"/>
          </a:p>
          <a:p>
            <a:r>
              <a:rPr lang="fr-CA" b="1" dirty="0" smtClean="0"/>
              <a:t>Contenu</a:t>
            </a:r>
            <a:r>
              <a:rPr lang="fr-CA" b="1" baseline="0" dirty="0" smtClean="0"/>
              <a:t> texte du pop up:</a:t>
            </a:r>
          </a:p>
          <a:p>
            <a:endParaRPr lang="fr-CA" b="1" dirty="0" smtClean="0"/>
          </a:p>
          <a:p>
            <a:r>
              <a:rPr lang="fr-CA" b="1" dirty="0" smtClean="0"/>
              <a:t>Cible de la capsule  </a:t>
            </a:r>
          </a:p>
          <a:p>
            <a:r>
              <a:rPr lang="fr-CA" dirty="0" smtClean="0"/>
              <a:t>Communiquer lors de la première visite des parents pour bâtir une relation durable, harmonieuse et basée sur la confiance.</a:t>
            </a:r>
          </a:p>
          <a:p>
            <a:r>
              <a:rPr lang="fr-CA" dirty="0" smtClean="0"/>
              <a:t> </a:t>
            </a:r>
          </a:p>
          <a:p>
            <a:r>
              <a:rPr lang="fr-CA" b="1" dirty="0" smtClean="0"/>
              <a:t>Habiletés à mobiliser </a:t>
            </a:r>
          </a:p>
          <a:p>
            <a:pPr lvl="0">
              <a:buFont typeface="Arial" pitchFamily="34" charset="0"/>
              <a:buChar char="•"/>
            </a:pPr>
            <a:r>
              <a:rPr lang="fr-CA" dirty="0" smtClean="0"/>
              <a:t>Transmettre des informations claires et précises </a:t>
            </a:r>
          </a:p>
          <a:p>
            <a:pPr lvl="0">
              <a:buFont typeface="Arial" pitchFamily="34" charset="0"/>
              <a:buChar char="•"/>
            </a:pPr>
            <a:r>
              <a:rPr lang="fr-CA" dirty="0" smtClean="0"/>
              <a:t>Créer un lien de confiance </a:t>
            </a:r>
          </a:p>
          <a:p>
            <a:pPr lvl="0">
              <a:buFont typeface="Arial" pitchFamily="34" charset="0"/>
              <a:buChar char="•"/>
            </a:pPr>
            <a:r>
              <a:rPr lang="fr-CA" dirty="0" smtClean="0"/>
              <a:t>Transmettre ses valeurs et ses principes éducatifs</a:t>
            </a:r>
          </a:p>
          <a:p>
            <a:pPr lvl="0">
              <a:buFont typeface="Arial" pitchFamily="34" charset="0"/>
              <a:buChar char="•"/>
            </a:pPr>
            <a:r>
              <a:rPr lang="fr-CA" dirty="0" smtClean="0"/>
              <a:t>Établir une relation de partenariat</a:t>
            </a:r>
          </a:p>
          <a:p>
            <a:pPr lvl="0">
              <a:buFont typeface="Arial" pitchFamily="34" charset="0"/>
              <a:buChar char="•"/>
            </a:pPr>
            <a:r>
              <a:rPr lang="fr-CA" dirty="0" smtClean="0"/>
              <a:t>Respecter ses propres besoins tout en faisant preuve d’éthique professionnelle</a:t>
            </a:r>
          </a:p>
          <a:p>
            <a:pPr>
              <a:buFont typeface="Arial" pitchFamily="34" charset="0"/>
              <a:buChar char="•"/>
            </a:pPr>
            <a:r>
              <a:rPr lang="fr-CA" dirty="0" smtClean="0"/>
              <a:t>Être à l’écoute des besoins du parent et de l’enfant</a:t>
            </a:r>
            <a:r>
              <a:rPr lang="fr-CA" dirty="0" smtClean="0"/>
              <a:t> </a:t>
            </a:r>
          </a:p>
          <a:p>
            <a:endParaRPr lang="fr-CA" b="1" dirty="0" smtClean="0"/>
          </a:p>
          <a:p>
            <a:r>
              <a:rPr lang="fr-CA" b="1" dirty="0" smtClean="0"/>
              <a:t>Références</a:t>
            </a:r>
          </a:p>
          <a:p>
            <a:pPr lvl="0">
              <a:buFont typeface="Arial" pitchFamily="34" charset="0"/>
              <a:buChar char="•"/>
            </a:pPr>
            <a:r>
              <a:rPr lang="fr-CA" dirty="0" smtClean="0"/>
              <a:t>MINISTÈRE DE LA FAMILLE ET DES AÎNÉS, </a:t>
            </a:r>
            <a:r>
              <a:rPr lang="fr-CA" i="1" dirty="0" smtClean="0"/>
              <a:t>Accueillir la petite enfance </a:t>
            </a:r>
            <a:r>
              <a:rPr lang="fr-CA" dirty="0" smtClean="0"/>
              <a:t>: </a:t>
            </a:r>
            <a:r>
              <a:rPr lang="fr-CA" i="1" dirty="0" smtClean="0"/>
              <a:t>Programme éducatif des services de garde du Québec, </a:t>
            </a:r>
            <a:r>
              <a:rPr lang="fr-CA" dirty="0" smtClean="0"/>
              <a:t>Québec, 2007, 95 p. </a:t>
            </a:r>
          </a:p>
          <a:p>
            <a:pPr lvl="0">
              <a:buFont typeface="Arial" pitchFamily="34" charset="0"/>
              <a:buChar char="•"/>
            </a:pPr>
            <a:r>
              <a:rPr lang="fr-CA" dirty="0" smtClean="0"/>
              <a:t>Loi sur les services de garde éducatifs à l'enfance , article 5.</a:t>
            </a:r>
          </a:p>
          <a:p>
            <a:pPr lvl="0">
              <a:buFont typeface="Arial" pitchFamily="34" charset="0"/>
              <a:buChar char="•"/>
            </a:pPr>
            <a:r>
              <a:rPr lang="fr-CA" dirty="0" smtClean="0"/>
              <a:t>Règlement sur les services de garde éducatifs à l'enfance , article 60, alinéa 9.</a:t>
            </a:r>
          </a:p>
          <a:p>
            <a:pPr defTabSz="931774">
              <a:defRPr/>
            </a:pPr>
            <a:endParaRPr lang="fr-CA" b="0" dirty="0" smtClean="0"/>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defTabSz="931774">
              <a:defRPr/>
            </a:pPr>
            <a:r>
              <a:rPr lang="fr-CA" b="1" dirty="0" smtClean="0"/>
              <a:t>P</a:t>
            </a:r>
            <a:r>
              <a:rPr lang="fr-CA" b="1" baseline="0" dirty="0" smtClean="0"/>
              <a:t>age « Suite du Déclencheur » : </a:t>
            </a:r>
            <a:r>
              <a:rPr lang="fr-CA" b="1" baseline="0" dirty="0" err="1" smtClean="0"/>
              <a:t>MF_Declencheur_Suite</a:t>
            </a:r>
            <a:endParaRPr lang="en-CA" b="1" dirty="0" smtClean="0"/>
          </a:p>
          <a:p>
            <a:pPr defTabSz="931774">
              <a:defRPr/>
            </a:pPr>
            <a:endParaRPr lang="fr-CA" b="1" dirty="0" smtClean="0"/>
          </a:p>
          <a:p>
            <a:pPr defTabSz="931774">
              <a:defRPr/>
            </a:pPr>
            <a:r>
              <a:rPr lang="fr-CA" b="1" u="sng" dirty="0" smtClean="0">
                <a:solidFill>
                  <a:srgbClr val="FF0000"/>
                </a:solidFill>
              </a:rPr>
              <a:t>NOTE À VILL: Remplacer l’image de fond par celle sans tête de mort svp. + Retourner à Yassine</a:t>
            </a:r>
          </a:p>
          <a:p>
            <a:pPr defTabSz="931774">
              <a:defRPr/>
            </a:pPr>
            <a:endParaRPr lang="fr-CA" b="1" dirty="0" smtClean="0"/>
          </a:p>
          <a:p>
            <a:pPr defTabSz="931774">
              <a:defRPr/>
            </a:pPr>
            <a:r>
              <a:rPr lang="fr-CA" b="1" dirty="0" smtClean="0"/>
              <a:t>Comportement des éléments du cadre et de la navigation</a:t>
            </a:r>
          </a:p>
          <a:p>
            <a:pPr defTabSz="931774">
              <a:defRPr/>
            </a:pPr>
            <a:r>
              <a:rPr lang="fr-CA" b="1" baseline="0" dirty="0" smtClean="0"/>
              <a:t>Éléments du bandeau supérieur</a:t>
            </a:r>
          </a:p>
          <a:p>
            <a:pPr defTabSz="931774">
              <a:buFont typeface="Arial" pitchFamily="34" charset="0"/>
              <a:buChar char="•"/>
              <a:defRPr/>
            </a:pPr>
            <a:r>
              <a:rPr lang="fr-CA" dirty="0" smtClean="0"/>
              <a:t>En cliquant sur « RSG en ligne », on arrive sur la page d’accueil de la plateforme.</a:t>
            </a:r>
          </a:p>
          <a:p>
            <a:pPr defTabSz="931774">
              <a:buFont typeface="Arial" pitchFamily="34" charset="0"/>
              <a:buChar char="•"/>
              <a:defRPr/>
            </a:pPr>
            <a:r>
              <a:rPr lang="fr-CA" dirty="0" smtClean="0">
                <a:latin typeface="Arial" pitchFamily="34" charset="0"/>
                <a:cs typeface="Arial" pitchFamily="34" charset="0"/>
              </a:rPr>
              <a:t>Le titre «Une première visite réussie» est statique</a:t>
            </a:r>
          </a:p>
          <a:p>
            <a:pPr defTabSz="931774">
              <a:buFont typeface="Arial" pitchFamily="34" charset="0"/>
              <a:buChar char="•"/>
              <a:defRPr/>
            </a:pPr>
            <a:r>
              <a:rPr lang="fr-CA" dirty="0" smtClean="0">
                <a:latin typeface="Arial" pitchFamily="34" charset="0"/>
                <a:cs typeface="Arial" pitchFamily="34" charset="0"/>
              </a:rPr>
              <a:t>Un clic sur « Menu » ouvre le menu. Un autre clic sur « Menu » le referme. </a:t>
            </a:r>
          </a:p>
          <a:p>
            <a:pPr defTabSz="931774">
              <a:buFont typeface="Arial" pitchFamily="34" charset="0"/>
              <a:buChar char="•"/>
              <a:defRPr/>
            </a:pPr>
            <a:r>
              <a:rPr lang="fr-CA" dirty="0" smtClean="0">
                <a:latin typeface="Arial" pitchFamily="34" charset="0"/>
                <a:cs typeface="Arial" pitchFamily="34" charset="0"/>
              </a:rPr>
              <a:t>Un clic sur « Quitter » ouvre le Pop up « Quitter ». </a:t>
            </a:r>
            <a:endParaRPr lang="fr-CA" dirty="0" smtClean="0"/>
          </a:p>
          <a:p>
            <a:pPr defTabSz="931774">
              <a:defRPr/>
            </a:pPr>
            <a:r>
              <a:rPr lang="fr-CA" b="1" dirty="0" smtClean="0"/>
              <a:t>Flèches de navigation</a:t>
            </a:r>
          </a:p>
          <a:p>
            <a:pPr marL="174708" indent="-174708" defTabSz="931774">
              <a:buFont typeface="Arial" panose="020B0604020202020204" pitchFamily="34" charset="0"/>
              <a:buChar char="•"/>
              <a:defRPr/>
            </a:pPr>
            <a:r>
              <a:rPr lang="fr-CA" dirty="0" smtClean="0"/>
              <a:t>Au clic sur la flèche de gauche, la page précédente s’affiche.</a:t>
            </a:r>
          </a:p>
          <a:p>
            <a:pPr marL="174708" indent="-174708" defTabSz="931774">
              <a:buFont typeface="Arial" panose="020B0604020202020204" pitchFamily="34" charset="0"/>
              <a:buChar char="•"/>
              <a:defRPr/>
            </a:pPr>
            <a:r>
              <a:rPr lang="fr-CA" dirty="0" smtClean="0"/>
              <a:t>Au clic sur la page de droite,</a:t>
            </a:r>
            <a:r>
              <a:rPr lang="fr-CA" baseline="0" dirty="0" smtClean="0"/>
              <a:t> la page suivante s’affiche.</a:t>
            </a:r>
            <a:endParaRPr lang="fr-CA" dirty="0" smtClean="0"/>
          </a:p>
          <a:p>
            <a:pPr defTabSz="931774">
              <a:defRPr/>
            </a:pPr>
            <a:r>
              <a:rPr lang="fr-CA" b="1" dirty="0" smtClean="0"/>
              <a:t>Pagination</a:t>
            </a:r>
          </a:p>
          <a:p>
            <a:pPr marL="174708" indent="-174708" defTabSz="931774">
              <a:buFont typeface="Arial" panose="020B0604020202020204" pitchFamily="34" charset="0"/>
              <a:buChar char="•"/>
              <a:defRPr/>
            </a:pPr>
            <a:r>
              <a:rPr lang="fr-CA" dirty="0" smtClean="0"/>
              <a:t>La pagination est statique. Les chiffres doivent être centrés dans le nuage.</a:t>
            </a:r>
          </a:p>
          <a:p>
            <a:pPr defTabSz="931774">
              <a:defRPr/>
            </a:pPr>
            <a:endParaRPr lang="fr-CA" dirty="0" smtClean="0"/>
          </a:p>
          <a:p>
            <a:pPr defTabSz="931774">
              <a:defRPr/>
            </a:pPr>
            <a:r>
              <a:rPr lang="fr-CA" b="1" dirty="0" smtClean="0">
                <a:latin typeface="Arial" pitchFamily="34" charset="0"/>
                <a:cs typeface="Arial" pitchFamily="34" charset="0"/>
              </a:rPr>
              <a:t>Comportement des éléments du contenu </a:t>
            </a:r>
          </a:p>
          <a:p>
            <a:pPr defTabSz="931774">
              <a:buFont typeface="Arial" pitchFamily="34" charset="0"/>
              <a:buChar char="•"/>
              <a:defRPr/>
            </a:pPr>
            <a:r>
              <a:rPr lang="fr-CA" b="0" baseline="0" dirty="0" smtClean="0"/>
              <a:t>Tous les éléments sont affichés dans la page à son affichage.</a:t>
            </a:r>
          </a:p>
          <a:p>
            <a:pPr defTabSz="931774">
              <a:buFont typeface="Arial" pitchFamily="34" charset="0"/>
              <a:buChar char="•"/>
              <a:defRPr/>
            </a:pPr>
            <a:r>
              <a:rPr lang="fr-CA" dirty="0" smtClean="0"/>
              <a:t>La narration de l’avatar commence un</a:t>
            </a:r>
            <a:r>
              <a:rPr lang="fr-CA" baseline="0" dirty="0" smtClean="0"/>
              <a:t> seconde après que la page soit affichée</a:t>
            </a:r>
            <a:r>
              <a:rPr lang="fr-CA" dirty="0" smtClean="0"/>
              <a:t>.</a:t>
            </a:r>
          </a:p>
          <a:p>
            <a:pPr defTabSz="931774">
              <a:buFont typeface="Arial" pitchFamily="34" charset="0"/>
              <a:buChar char="•"/>
              <a:defRPr/>
            </a:pPr>
            <a:r>
              <a:rPr lang="fr-CA" dirty="0" smtClean="0"/>
              <a:t>Trouver une façon d’indiquer à l’usager que la narration est en train de jouer.</a:t>
            </a:r>
          </a:p>
          <a:p>
            <a:pPr defTabSz="931774">
              <a:buFont typeface="Arial" pitchFamily="34" charset="0"/>
              <a:buChar char="•"/>
              <a:defRPr/>
            </a:pPr>
            <a:r>
              <a:rPr lang="fr-CA" dirty="0" smtClean="0"/>
              <a:t>L’image arrêtée de la vidéo doit être la dernière image de la première vidéo</a:t>
            </a:r>
            <a:r>
              <a:rPr lang="fr-CA" baseline="0" dirty="0" smtClean="0"/>
              <a:t> à la page «Déclencheur»</a:t>
            </a:r>
            <a:r>
              <a:rPr lang="fr-CA" dirty="0" smtClean="0"/>
              <a:t>, car c’est à partir de ce point qu’on fera le flash back. Image de deux femmes qui se parlent avec un air sérieux/interrogatif. </a:t>
            </a:r>
            <a:r>
              <a:rPr lang="fr-CA" baseline="0" dirty="0" smtClean="0"/>
              <a:t>(Pour l’instant on garde cette image. On prendra une photo lors du tournage ou on en extraira une de la vidéo un fois qu’elle sera tournée.)</a:t>
            </a:r>
            <a:endParaRPr lang="fr-CA" dirty="0" smtClean="0"/>
          </a:p>
          <a:p>
            <a:pPr defTabSz="931774">
              <a:buFont typeface="Arial" pitchFamily="34" charset="0"/>
              <a:buChar char="•"/>
              <a:defRPr/>
            </a:pPr>
            <a:r>
              <a:rPr lang="fr-CA" dirty="0" smtClean="0">
                <a:latin typeface="Arial" pitchFamily="34" charset="0"/>
                <a:cs typeface="Arial" pitchFamily="34" charset="0"/>
              </a:rPr>
              <a:t>La vidéo démarre au clic sur le bouton « Jouer ».</a:t>
            </a:r>
          </a:p>
          <a:p>
            <a:pPr defTabSz="931774">
              <a:buFont typeface="Arial" pitchFamily="34" charset="0"/>
              <a:buChar char="•"/>
              <a:defRPr/>
            </a:pPr>
            <a:endParaRPr lang="fr-CA" b="0" baseline="0" dirty="0" smtClean="0"/>
          </a:p>
          <a:p>
            <a:pPr defTabSz="931774">
              <a:defRPr/>
            </a:pPr>
            <a:r>
              <a:rPr lang="fr-CA" b="1" dirty="0" smtClean="0">
                <a:latin typeface="Arial" pitchFamily="34" charset="0"/>
                <a:cs typeface="Arial" pitchFamily="34" charset="0"/>
              </a:rPr>
              <a:t>Notes MC&amp;V</a:t>
            </a:r>
          </a:p>
          <a:p>
            <a:pPr defTabSz="931774">
              <a:defRPr/>
            </a:pPr>
            <a:r>
              <a:rPr lang="fr-CA" dirty="0" smtClean="0"/>
              <a:t>Player de la vidéo ?</a:t>
            </a:r>
          </a:p>
        </p:txBody>
      </p:sp>
      <p:sp>
        <p:nvSpPr>
          <p:cNvPr id="4" name="Espace réservé du numéro de diapositive 3"/>
          <p:cNvSpPr>
            <a:spLocks noGrp="1"/>
          </p:cNvSpPr>
          <p:nvPr>
            <p:ph type="sldNum" sz="quarter" idx="10"/>
          </p:nvPr>
        </p:nvSpPr>
        <p:spPr/>
        <p:txBody>
          <a:bodyPr/>
          <a:lstStyle/>
          <a:p>
            <a:fld id="{F71610BE-FE85-434A-875E-0EE0434604D3}"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F1A752-F637-4262-90FF-CE639B00DC54}" type="datetimeFigureOut">
              <a:rPr lang="fr-CA" smtClean="0"/>
              <a:pPr/>
              <a:t>2013-11-21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E46809C-5C09-4A76-B2B3-5D10751864E0}"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1A752-F637-4262-90FF-CE639B00DC54}" type="datetimeFigureOut">
              <a:rPr lang="fr-CA" smtClean="0"/>
              <a:pPr/>
              <a:t>2013-11-21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6809C-5C09-4A76-B2B3-5D10751864E0}"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dirty="0"/>
          </a:p>
        </p:txBody>
      </p:sp>
      <p:sp>
        <p:nvSpPr>
          <p:cNvPr id="3" name="Sous-titre 2"/>
          <p:cNvSpPr>
            <a:spLocks noGrp="1"/>
          </p:cNvSpPr>
          <p:nvPr>
            <p:ph type="subTitle" idx="1"/>
          </p:nvPr>
        </p:nvSpPr>
        <p:spPr/>
        <p:txBody>
          <a:bodyPr/>
          <a:lstStyle/>
          <a:p>
            <a:endParaRPr lang="fr-CA"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0" y="4869160"/>
            <a:ext cx="8892480" cy="830997"/>
          </a:xfrm>
          <a:prstGeom prst="rect">
            <a:avLst/>
          </a:prstGeom>
          <a:solidFill>
            <a:schemeClr val="accent5">
              <a:lumMod val="75000"/>
            </a:schemeClr>
          </a:solidFill>
        </p:spPr>
        <p:txBody>
          <a:bodyPr wrap="square" rtlCol="0">
            <a:spAutoFit/>
          </a:bodyPr>
          <a:lstStyle/>
          <a:p>
            <a:r>
              <a:rPr lang="fr-CA" sz="2400" b="1" dirty="0" smtClean="0">
                <a:solidFill>
                  <a:schemeClr val="bg1"/>
                </a:solidFill>
                <a:latin typeface="Arial" pitchFamily="34" charset="0"/>
                <a:cs typeface="Arial" pitchFamily="34" charset="0"/>
              </a:rPr>
              <a:t>RSG en ligne</a:t>
            </a:r>
          </a:p>
          <a:p>
            <a:r>
              <a:rPr lang="fr-CA" sz="2400" dirty="0" smtClean="0">
                <a:solidFill>
                  <a:schemeClr val="bg1"/>
                </a:solidFill>
                <a:latin typeface="Arial" pitchFamily="34" charset="0"/>
                <a:cs typeface="Arial" pitchFamily="34" charset="0"/>
              </a:rPr>
              <a:t>Commande du prototype</a:t>
            </a:r>
            <a:endParaRPr lang="fr-CA"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p4_activite1_etape1.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p4_activite1_etape2.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p4_activite1_etape3.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descr="capsule_p4B_activite1_popup solution.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capsule_p6_activite2.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apsule_p16_popup_bonne-reponse.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560793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sule_p17_popup-essayez-a-nouveau.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2512679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apsule_p16_popup_pas-la-bonne-reponse.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2512679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psule_p2_popup-son.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sule_p7_activite3-bleu_final4.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psule_p21_popup_bonnes-reponses-solution.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3047668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sule_p17_popup-essayez-a-nouveau.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1563428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sule_p21_popup_pas-les-bonnes-reponses-solution.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118812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6525343"/>
          </a:xfrm>
          <a:prstGeom prst="rect">
            <a:avLst/>
          </a:prstGeom>
          <a:solidFill>
            <a:schemeClr val="bg1">
              <a:lumMod val="5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lumMod val="50000"/>
                </a:schemeClr>
              </a:solidFill>
            </a:endParaRPr>
          </a:p>
        </p:txBody>
      </p:sp>
      <p:sp>
        <p:nvSpPr>
          <p:cNvPr id="8" name="Rectangle 7"/>
          <p:cNvSpPr/>
          <p:nvPr/>
        </p:nvSpPr>
        <p:spPr>
          <a:xfrm>
            <a:off x="1547664" y="1484784"/>
            <a:ext cx="6696744" cy="2664296"/>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fr-CA" sz="1600" b="1" dirty="0" smtClean="0">
                <a:latin typeface="Arial" panose="020B0604020202020204" pitchFamily="34" charset="0"/>
                <a:cs typeface="Arial" panose="020B0604020202020204" pitchFamily="34" charset="0"/>
              </a:rPr>
              <a:t>Solution</a:t>
            </a:r>
            <a:endParaRPr lang="fr-CA" sz="1600" b="1" dirty="0">
              <a:latin typeface="Arial" panose="020B0604020202020204" pitchFamily="34" charset="0"/>
              <a:cs typeface="Arial" panose="020B0604020202020204" pitchFamily="34" charset="0"/>
            </a:endParaRPr>
          </a:p>
        </p:txBody>
      </p:sp>
      <p:sp>
        <p:nvSpPr>
          <p:cNvPr id="9" name="Parenthèses 8"/>
          <p:cNvSpPr/>
          <p:nvPr/>
        </p:nvSpPr>
        <p:spPr>
          <a:xfrm>
            <a:off x="3203848" y="5013176"/>
            <a:ext cx="3096344" cy="7200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fr-CA" sz="2000" dirty="0" smtClean="0">
                <a:solidFill>
                  <a:srgbClr val="FF0000"/>
                </a:solidFill>
                <a:latin typeface="Arial" pitchFamily="34" charset="0"/>
                <a:cs typeface="Arial" pitchFamily="34" charset="0"/>
              </a:rPr>
              <a:t>Structure de page en développement</a:t>
            </a:r>
            <a:endParaRPr lang="fr-CA" sz="2000" dirty="0">
              <a:solidFill>
                <a:srgbClr val="FF0000"/>
              </a:solidFill>
              <a:latin typeface="Arial" pitchFamily="34" charset="0"/>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xmlns="" val="4151105781"/>
              </p:ext>
            </p:extLst>
          </p:nvPr>
        </p:nvGraphicFramePr>
        <p:xfrm>
          <a:off x="1877869" y="2132856"/>
          <a:ext cx="6036333" cy="1696720"/>
        </p:xfrm>
        <a:graphic>
          <a:graphicData uri="http://schemas.openxmlformats.org/drawingml/2006/table">
            <a:tbl>
              <a:tblPr firstRow="1" bandRow="1">
                <a:tableStyleId>{5C22544A-7EE6-4342-B048-85BDC9FD1C3A}</a:tableStyleId>
              </a:tblPr>
              <a:tblGrid>
                <a:gridCol w="2012111"/>
                <a:gridCol w="2012111"/>
                <a:gridCol w="2012111"/>
              </a:tblGrid>
              <a:tr h="116964">
                <a:tc>
                  <a:txBody>
                    <a:bodyPr/>
                    <a:lstStyle/>
                    <a:p>
                      <a:endParaRPr lang="fr-CA" sz="800" dirty="0">
                        <a:latin typeface="Arial" panose="020B0604020202020204" pitchFamily="34" charset="0"/>
                        <a:cs typeface="Arial" panose="020B0604020202020204" pitchFamily="34" charset="0"/>
                      </a:endParaRPr>
                    </a:p>
                  </a:txBody>
                  <a:tcPr/>
                </a:tc>
                <a:tc>
                  <a:txBody>
                    <a:bodyPr/>
                    <a:lstStyle/>
                    <a:p>
                      <a:endParaRPr lang="fr-CA" sz="800">
                        <a:latin typeface="Arial" panose="020B0604020202020204" pitchFamily="34" charset="0"/>
                        <a:cs typeface="Arial" panose="020B0604020202020204" pitchFamily="34" charset="0"/>
                      </a:endParaRPr>
                    </a:p>
                  </a:txBody>
                  <a:tcPr/>
                </a:tc>
                <a:tc>
                  <a:txBody>
                    <a:bodyPr/>
                    <a:lstStyle/>
                    <a:p>
                      <a:endParaRPr lang="fr-CA" sz="800">
                        <a:latin typeface="Arial" panose="020B0604020202020204" pitchFamily="34" charset="0"/>
                        <a:cs typeface="Arial" panose="020B0604020202020204" pitchFamily="34" charset="0"/>
                      </a:endParaRPr>
                    </a:p>
                  </a:txBody>
                  <a:tcPr/>
                </a:tc>
              </a:tr>
              <a:tr h="370840">
                <a:tc>
                  <a:txBody>
                    <a:bodyPr/>
                    <a:lstStyle/>
                    <a:p>
                      <a:r>
                        <a:rPr lang="fr-CA" sz="800" b="0" i="0" kern="1200" dirty="0" err="1" smtClean="0">
                          <a:solidFill>
                            <a:schemeClr val="dk1"/>
                          </a:solidFill>
                          <a:effectLst/>
                          <a:latin typeface="Arial" panose="020B0604020202020204" pitchFamily="34" charset="0"/>
                          <a:ea typeface="+mn-ea"/>
                          <a:cs typeface="Arial" panose="020B0604020202020204" pitchFamily="34" charset="0"/>
                        </a:rPr>
                        <a:t>Lorem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ipsum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dolor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amet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consectetuer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adipiscing</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elit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sed</a:t>
                      </a:r>
                      <a:r>
                        <a:rPr lang="fr-CA" sz="800" b="0" i="0" kern="1200" dirty="0" smtClean="0">
                          <a:solidFill>
                            <a:schemeClr val="dk1"/>
                          </a:solidFill>
                          <a:effectLst/>
                          <a:latin typeface="Arial" panose="020B0604020202020204" pitchFamily="34" charset="0"/>
                          <a:ea typeface="+mn-ea"/>
                          <a:cs typeface="Arial" panose="020B0604020202020204" pitchFamily="34" charset="0"/>
                        </a:rPr>
                        <a:t>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r>
              <a:tr h="370840">
                <a:tc>
                  <a:txBody>
                    <a:bodyPr/>
                    <a:lstStyle/>
                    <a:p>
                      <a:r>
                        <a:rPr lang="fr-CA" sz="800" b="0" i="0" kern="1200" dirty="0" err="1" smtClean="0">
                          <a:solidFill>
                            <a:schemeClr val="dk1"/>
                          </a:solidFill>
                          <a:effectLst/>
                          <a:latin typeface="Arial" panose="020B0604020202020204" pitchFamily="34" charset="0"/>
                          <a:ea typeface="+mn-ea"/>
                          <a:cs typeface="Arial" panose="020B0604020202020204" pitchFamily="34" charset="0"/>
                        </a:rPr>
                        <a:t>Lorem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ipsum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dolor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amet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consectetuer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adipiscing</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elit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sed</a:t>
                      </a:r>
                      <a:r>
                        <a:rPr lang="fr-CA" sz="800" b="0" i="0" kern="1200" dirty="0" smtClean="0">
                          <a:solidFill>
                            <a:schemeClr val="dk1"/>
                          </a:solidFill>
                          <a:effectLst/>
                          <a:latin typeface="Arial" panose="020B0604020202020204" pitchFamily="34" charset="0"/>
                          <a:ea typeface="+mn-ea"/>
                          <a:cs typeface="Arial" panose="020B0604020202020204" pitchFamily="34" charset="0"/>
                        </a:rPr>
                        <a:t>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r>
              <a:tr h="370840">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r>
              <a:tr h="370840">
                <a:tc>
                  <a:txBody>
                    <a:bodyPr/>
                    <a:lstStyle/>
                    <a:p>
                      <a:r>
                        <a:rPr lang="fr-CA" sz="800" b="0" i="0" kern="1200" dirty="0" err="1" smtClean="0">
                          <a:solidFill>
                            <a:schemeClr val="dk1"/>
                          </a:solidFill>
                          <a:effectLst/>
                          <a:latin typeface="Arial" panose="020B0604020202020204" pitchFamily="34" charset="0"/>
                          <a:ea typeface="+mn-ea"/>
                          <a:cs typeface="Arial" panose="020B0604020202020204" pitchFamily="34" charset="0"/>
                        </a:rPr>
                        <a:t>Lorem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ipsum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dolor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amet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consectetuer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adipiscing</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elit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sed</a:t>
                      </a:r>
                      <a:r>
                        <a:rPr lang="fr-CA" sz="800" b="0" i="0" kern="1200" dirty="0" smtClean="0">
                          <a:solidFill>
                            <a:schemeClr val="dk1"/>
                          </a:solidFill>
                          <a:effectLst/>
                          <a:latin typeface="Arial" panose="020B0604020202020204" pitchFamily="34" charset="0"/>
                          <a:ea typeface="+mn-ea"/>
                          <a:cs typeface="Arial" panose="020B0604020202020204" pitchFamily="34" charset="0"/>
                        </a:rPr>
                        <a:t>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smtClean="0">
                          <a:solidFill>
                            <a:schemeClr val="dk1"/>
                          </a:solidFill>
                          <a:effectLst/>
                          <a:latin typeface="Arial" panose="020B0604020202020204" pitchFamily="34" charset="0"/>
                          <a:ea typeface="+mn-ea"/>
                          <a:cs typeface="Arial" panose="020B0604020202020204" pitchFamily="34" charset="0"/>
                        </a:rPr>
                        <a:t>Lorem ipsum dolor sit amet, consectetuer adipiscing elit, sed diam</a:t>
                      </a:r>
                      <a:endParaRPr lang="fr-CA" sz="800" dirty="0">
                        <a:latin typeface="Arial" panose="020B0604020202020204" pitchFamily="34" charset="0"/>
                        <a:cs typeface="Arial" panose="020B0604020202020204" pitchFamily="34" charset="0"/>
                      </a:endParaRPr>
                    </a:p>
                  </a:txBody>
                  <a:tcPr/>
                </a:tc>
                <a:tc>
                  <a:txBody>
                    <a:bodyPr/>
                    <a:lstStyle/>
                    <a:p>
                      <a:r>
                        <a:rPr lang="fr-CA" sz="800" b="0" i="0" kern="1200" dirty="0" err="1" smtClean="0">
                          <a:solidFill>
                            <a:schemeClr val="dk1"/>
                          </a:solidFill>
                          <a:effectLst/>
                          <a:latin typeface="Arial" panose="020B0604020202020204" pitchFamily="34" charset="0"/>
                          <a:ea typeface="+mn-ea"/>
                          <a:cs typeface="Arial" panose="020B0604020202020204" pitchFamily="34" charset="0"/>
                        </a:rPr>
                        <a:t>Lorem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ipsum</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dolor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amet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consectetuer</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adipiscing</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elit</a:t>
                      </a:r>
                      <a:r>
                        <a:rPr lang="fr-CA" sz="800" b="0" i="0" kern="1200" dirty="0" smtClean="0">
                          <a:solidFill>
                            <a:schemeClr val="dk1"/>
                          </a:solidFill>
                          <a:effectLst/>
                          <a:latin typeface="Arial" panose="020B0604020202020204" pitchFamily="34" charset="0"/>
                          <a:ea typeface="+mn-ea"/>
                          <a:cs typeface="Arial" panose="020B0604020202020204" pitchFamily="34" charset="0"/>
                        </a:rPr>
                        <a:t>, </a:t>
                      </a:r>
                      <a:r>
                        <a:rPr lang="fr-CA" sz="800" b="0" i="0" kern="1200" dirty="0" err="1" smtClean="0">
                          <a:solidFill>
                            <a:schemeClr val="dk1"/>
                          </a:solidFill>
                          <a:effectLst/>
                          <a:latin typeface="Arial" panose="020B0604020202020204" pitchFamily="34" charset="0"/>
                          <a:ea typeface="+mn-ea"/>
                          <a:cs typeface="Arial" panose="020B0604020202020204" pitchFamily="34" charset="0"/>
                        </a:rPr>
                        <a:t>sed</a:t>
                      </a:r>
                      <a:r>
                        <a:rPr lang="fr-CA" sz="800" b="0" i="0" kern="1200" dirty="0" smtClean="0">
                          <a:solidFill>
                            <a:schemeClr val="dk1"/>
                          </a:solidFill>
                          <a:effectLst/>
                          <a:latin typeface="Arial" panose="020B0604020202020204" pitchFamily="34" charset="0"/>
                          <a:ea typeface="+mn-ea"/>
                          <a:cs typeface="Arial" panose="020B0604020202020204" pitchFamily="34" charset="0"/>
                        </a:rPr>
                        <a:t> diam</a:t>
                      </a:r>
                      <a:endParaRPr lang="fr-CA" sz="800" dirty="0">
                        <a:latin typeface="Arial" panose="020B0604020202020204" pitchFamily="34" charset="0"/>
                        <a:cs typeface="Arial" panose="020B0604020202020204" pitchFamily="34" charset="0"/>
                      </a:endParaRPr>
                    </a:p>
                  </a:txBody>
                  <a:tcPr/>
                </a:tc>
              </a:tr>
            </a:tbl>
          </a:graphicData>
        </a:graphic>
      </p:graphicFrame>
      <p:sp>
        <p:nvSpPr>
          <p:cNvPr id="6" name="Plus 5"/>
          <p:cNvSpPr/>
          <p:nvPr/>
        </p:nvSpPr>
        <p:spPr>
          <a:xfrm>
            <a:off x="3707904" y="242088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Plus 10"/>
          <p:cNvSpPr/>
          <p:nvPr/>
        </p:nvSpPr>
        <p:spPr>
          <a:xfrm>
            <a:off x="3707904" y="278092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Plus 11"/>
          <p:cNvSpPr/>
          <p:nvPr/>
        </p:nvSpPr>
        <p:spPr>
          <a:xfrm>
            <a:off x="3707904" y="314096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Plus 12"/>
          <p:cNvSpPr/>
          <p:nvPr/>
        </p:nvSpPr>
        <p:spPr>
          <a:xfrm>
            <a:off x="3707904" y="350100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Plus 13"/>
          <p:cNvSpPr/>
          <p:nvPr/>
        </p:nvSpPr>
        <p:spPr>
          <a:xfrm>
            <a:off x="5724128" y="242088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Plus 14"/>
          <p:cNvSpPr/>
          <p:nvPr/>
        </p:nvSpPr>
        <p:spPr>
          <a:xfrm>
            <a:off x="5724128" y="278092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Plus 15"/>
          <p:cNvSpPr/>
          <p:nvPr/>
        </p:nvSpPr>
        <p:spPr>
          <a:xfrm>
            <a:off x="5724128" y="314096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Plus 16"/>
          <p:cNvSpPr/>
          <p:nvPr/>
        </p:nvSpPr>
        <p:spPr>
          <a:xfrm>
            <a:off x="5724128" y="350100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Plus 17"/>
          <p:cNvSpPr/>
          <p:nvPr/>
        </p:nvSpPr>
        <p:spPr>
          <a:xfrm>
            <a:off x="7740352" y="242088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Plus 18"/>
          <p:cNvSpPr/>
          <p:nvPr/>
        </p:nvSpPr>
        <p:spPr>
          <a:xfrm>
            <a:off x="7740352" y="278092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Plus 19"/>
          <p:cNvSpPr/>
          <p:nvPr/>
        </p:nvSpPr>
        <p:spPr>
          <a:xfrm>
            <a:off x="7740352" y="350100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Plus 20"/>
          <p:cNvSpPr/>
          <p:nvPr/>
        </p:nvSpPr>
        <p:spPr>
          <a:xfrm>
            <a:off x="7740352" y="3140968"/>
            <a:ext cx="144016" cy="144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ZoneTexte 21"/>
          <p:cNvSpPr txBox="1"/>
          <p:nvPr/>
        </p:nvSpPr>
        <p:spPr>
          <a:xfrm>
            <a:off x="7812360" y="1556792"/>
            <a:ext cx="288032" cy="369332"/>
          </a:xfrm>
          <a:prstGeom prst="rect">
            <a:avLst/>
          </a:prstGeom>
          <a:noFill/>
        </p:spPr>
        <p:txBody>
          <a:bodyPr wrap="square" rtlCol="0">
            <a:spAutoFit/>
          </a:bodyPr>
          <a:lstStyle/>
          <a:p>
            <a:r>
              <a:rPr lang="fr-CA" b="1" dirty="0" smtClean="0"/>
              <a:t>X</a:t>
            </a:r>
            <a:endParaRPr lang="fr-CA" b="1" dirty="0"/>
          </a:p>
        </p:txBody>
      </p:sp>
    </p:spTree>
    <p:extLst>
      <p:ext uri="{BB962C8B-B14F-4D97-AF65-F5344CB8AC3E}">
        <p14:creationId xmlns:p14="http://schemas.microsoft.com/office/powerpoint/2010/main" xmlns="" val="4161738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p8_activite4.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sule_p27_popup_les-bonnes-reponses.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2691470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sule_p17_popup-essayez-a-nouveau.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2957617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sule_p27_popup_pas-les-bonnes-reponses.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368590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sule_p1_test2.jpg"/>
          <p:cNvPicPr>
            <a:picLocks noChangeAspect="1"/>
          </p:cNvPicPr>
          <p:nvPr/>
        </p:nvPicPr>
        <p:blipFill>
          <a:blip r:embed="rId3" cstate="print"/>
          <a:stretch>
            <a:fillRect/>
          </a:stretch>
        </p:blipFill>
        <p:spPr>
          <a:xfrm>
            <a:off x="0" y="0"/>
            <a:ext cx="9207581" cy="68580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sule_p9_activite5_final.jpg"/>
          <p:cNvPicPr>
            <a:picLocks noChangeAspect="1"/>
          </p:cNvPicPr>
          <p:nvPr/>
        </p:nvPicPr>
        <p:blipFill>
          <a:blip r:embed="rId3" cstate="print"/>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67744" y="1062028"/>
            <a:ext cx="4436664" cy="369332"/>
          </a:xfrm>
          <a:prstGeom prst="rect">
            <a:avLst/>
          </a:prstGeom>
          <a:noFill/>
        </p:spPr>
        <p:txBody>
          <a:bodyPr wrap="none" rtlCol="0">
            <a:spAutoFit/>
          </a:bodyPr>
          <a:lstStyle/>
          <a:p>
            <a:r>
              <a:rPr lang="fr-CA" dirty="0" smtClean="0"/>
              <a:t>Mêmes types de rétroactions qu’à l’activité 2.</a:t>
            </a:r>
            <a:endParaRPr lang="fr-CA" dirty="0"/>
          </a:p>
        </p:txBody>
      </p:sp>
      <p:sp>
        <p:nvSpPr>
          <p:cNvPr id="5" name="Parenthèses 4"/>
          <p:cNvSpPr/>
          <p:nvPr/>
        </p:nvSpPr>
        <p:spPr>
          <a:xfrm>
            <a:off x="2937904" y="2708920"/>
            <a:ext cx="3096344" cy="7200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fr-CA" sz="2000" dirty="0" smtClean="0">
                <a:solidFill>
                  <a:srgbClr val="FF0000"/>
                </a:solidFill>
                <a:latin typeface="Arial" pitchFamily="34" charset="0"/>
                <a:cs typeface="Arial" pitchFamily="34" charset="0"/>
              </a:rPr>
              <a:t>En développement</a:t>
            </a:r>
            <a:endParaRPr lang="fr-CA"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500801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capsule_p10_activite6__0000_inactif.jpg"/>
          <p:cNvPicPr>
            <a:picLocks noChangeAspect="1"/>
          </p:cNvPicPr>
          <p:nvPr/>
        </p:nvPicPr>
        <p:blipFill>
          <a:blip r:embed="rId3" cstate="print"/>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294" y="0"/>
            <a:ext cx="9217237" cy="6858000"/>
          </a:xfrm>
        </p:spPr>
      </p:pic>
    </p:spTree>
    <p:extLst>
      <p:ext uri="{BB962C8B-B14F-4D97-AF65-F5344CB8AC3E}">
        <p14:creationId xmlns:p14="http://schemas.microsoft.com/office/powerpoint/2010/main" xmlns="" val="4133380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4158143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descr="capsule_p10_activite6__0004_retroaction.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psule_p38_popup_conversations.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sule p39_popup_conversationSuitep3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sule_p1_test2.jpg"/>
          <p:cNvPicPr>
            <a:picLocks noChangeAspect="1"/>
          </p:cNvPicPr>
          <p:nvPr/>
        </p:nvPicPr>
        <p:blipFill>
          <a:blip r:embed="rId3" cstate="print"/>
          <a:stretch>
            <a:fillRect/>
          </a:stretch>
        </p:blipFill>
        <p:spPr>
          <a:xfrm>
            <a:off x="0" y="0"/>
            <a:ext cx="9207581" cy="6858000"/>
          </a:xfrm>
          <a:prstGeom prst="rect">
            <a:avLst/>
          </a:prstGeom>
          <a:noFill/>
          <a:ln>
            <a:noFill/>
          </a:ln>
        </p:spPr>
      </p:pic>
      <p:pic>
        <p:nvPicPr>
          <p:cNvPr id="4" name="Espace réservé du contenu 3" descr="capsule_p4_activite1_menu.jpg"/>
          <p:cNvPicPr>
            <a:picLocks noGrp="1" noChangeAspect="1"/>
          </p:cNvPicPr>
          <p:nvPr>
            <p:ph idx="1"/>
          </p:nvPr>
        </p:nvPicPr>
        <p:blipFill>
          <a:blip r:embed="rId4" cstate="print"/>
          <a:srcRect l="68787" t="-146" b="28489"/>
          <a:stretch>
            <a:fillRect/>
          </a:stretch>
        </p:blipFill>
        <p:spPr>
          <a:xfrm>
            <a:off x="6300192" y="0"/>
            <a:ext cx="2908042" cy="426571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sule_strategies__0001_2_beig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psule_p11_votre-outil-personnalise_bleu_final.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apsule_p12_synthese_bleu.jpg"/>
          <p:cNvPicPr>
            <a:picLocks noChangeAspect="1"/>
          </p:cNvPicPr>
          <p:nvPr/>
        </p:nvPicPr>
        <p:blipFill>
          <a:blip r:embed="rId3" cstate="print"/>
          <a:stretch>
            <a:fillRect/>
          </a:stretch>
        </p:blipFill>
        <p:spPr>
          <a:xfrm>
            <a:off x="0" y="-27384"/>
            <a:ext cx="9144000" cy="685799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apsule_p13_fin_bleu.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sule_p5_popup-quitter.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capsule_p2.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sule_p7_popup-votre-outil-perso.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sule_p2_popup_cible-de-la-capsul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psule_p3_video-flashback.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3886</TotalTime>
  <Words>1956</Words>
  <Application>Microsoft Office PowerPoint</Application>
  <PresentationFormat>Affichage à l'écran (4:3)</PresentationFormat>
  <Paragraphs>459</Paragraphs>
  <Slides>43</Slides>
  <Notes>40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Company>Collège de Rosemont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vfavennec</dc:creator>
  <cp:lastModifiedBy>vfavennec</cp:lastModifiedBy>
  <cp:revision>398</cp:revision>
  <dcterms:created xsi:type="dcterms:W3CDTF">2013-07-31T14:39:41Z</dcterms:created>
  <dcterms:modified xsi:type="dcterms:W3CDTF">2013-11-21T16:08:49Z</dcterms:modified>
</cp:coreProperties>
</file>