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605" r:id="rId2"/>
    <p:sldId id="652" r:id="rId3"/>
    <p:sldId id="690" r:id="rId4"/>
    <p:sldId id="674" r:id="rId5"/>
    <p:sldId id="665" r:id="rId6"/>
    <p:sldId id="675" r:id="rId7"/>
    <p:sldId id="696" r:id="rId8"/>
    <p:sldId id="697" r:id="rId9"/>
    <p:sldId id="691" r:id="rId10"/>
    <p:sldId id="679" r:id="rId11"/>
    <p:sldId id="668" r:id="rId12"/>
    <p:sldId id="680" r:id="rId13"/>
    <p:sldId id="683" r:id="rId14"/>
    <p:sldId id="688" r:id="rId15"/>
    <p:sldId id="667" r:id="rId16"/>
    <p:sldId id="698" r:id="rId17"/>
    <p:sldId id="682" r:id="rId18"/>
    <p:sldId id="673" r:id="rId19"/>
    <p:sldId id="684" r:id="rId20"/>
    <p:sldId id="669" r:id="rId21"/>
    <p:sldId id="699" r:id="rId22"/>
    <p:sldId id="678" r:id="rId23"/>
    <p:sldId id="670" r:id="rId24"/>
    <p:sldId id="685" r:id="rId25"/>
    <p:sldId id="694" r:id="rId26"/>
    <p:sldId id="695" r:id="rId27"/>
    <p:sldId id="700" r:id="rId28"/>
    <p:sldId id="692" r:id="rId29"/>
    <p:sldId id="671" r:id="rId30"/>
    <p:sldId id="701" r:id="rId31"/>
    <p:sldId id="693" r:id="rId32"/>
    <p:sldId id="676" r:id="rId33"/>
    <p:sldId id="677" r:id="rId34"/>
    <p:sldId id="672" r:id="rId35"/>
    <p:sldId id="686" r:id="rId36"/>
    <p:sldId id="687" r:id="rId37"/>
    <p:sldId id="702" r:id="rId38"/>
    <p:sldId id="689" r:id="rId39"/>
    <p:sldId id="615" r:id="rId40"/>
  </p:sldIdLst>
  <p:sldSz cx="9906000" cy="6858000" type="A4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ICARPIN, Isabelle" initials="PI" lastIdx="6" clrIdx="0"/>
  <p:cmAuthor id="1" name="Evenepoel, Mark" initials="E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54FB"/>
    <a:srgbClr val="CEF2AA"/>
    <a:srgbClr val="FFFF00"/>
    <a:srgbClr val="D7DFCB"/>
    <a:srgbClr val="E1DFC1"/>
    <a:srgbClr val="99FFCC"/>
    <a:srgbClr val="FFFFCC"/>
    <a:srgbClr val="EDEEDE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5755" autoAdjust="0"/>
  </p:normalViewPr>
  <p:slideViewPr>
    <p:cSldViewPr showGuides="1">
      <p:cViewPr>
        <p:scale>
          <a:sx n="66" d="100"/>
          <a:sy n="66" d="100"/>
        </p:scale>
        <p:origin x="-1500" y="-72"/>
      </p:cViewPr>
      <p:guideLst>
        <p:guide orient="horz" pos="816"/>
        <p:guide orient="horz" pos="388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76" y="-84"/>
      </p:cViewPr>
      <p:guideLst>
        <p:guide orient="horz" pos="313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257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46257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21E14D6-6A3A-4A14-9AD6-1D71FCECEB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42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6125"/>
            <a:ext cx="538797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3924"/>
            <a:ext cx="5487041" cy="4475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0019" tIns="50009" rIns="100019" bIns="50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257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6257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616A0C-D51E-4E74-AAB4-8DDCBE051D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26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46063" indent="-246063" algn="l" defTabSz="995363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§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81038" indent="-311150" algn="l" defTabSz="995363" rtl="0" eaLnBrk="0" fontAlgn="base" hangingPunct="0">
      <a:spcBef>
        <a:spcPct val="20000"/>
      </a:spcBef>
      <a:spcAft>
        <a:spcPct val="0"/>
      </a:spcAft>
      <a:buClr>
        <a:schemeClr val="tx2"/>
      </a:buClr>
      <a:buFont typeface="Tahoma" pitchFamily="34" charset="0"/>
      <a:buChar char="–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054100" indent="-249238" algn="l" defTabSz="995363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" pitchFamily="2" charset="2"/>
      <a:buChar char="w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427163" indent="-249238" algn="l" defTabSz="995363" rtl="0" eaLnBrk="0" fontAlgn="base" hangingPunct="0">
      <a:spcBef>
        <a:spcPct val="20000"/>
      </a:spcBef>
      <a:spcAft>
        <a:spcPct val="0"/>
      </a:spcAft>
      <a:buClr>
        <a:schemeClr val="tx2"/>
      </a:buClr>
      <a:buFont typeface="Tahoma" pitchFamily="34" charset="0"/>
      <a:buChar char="•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52613" indent="-249238" algn="l" defTabSz="995363" rtl="0" eaLnBrk="0" fontAlgn="base" hangingPunct="0">
      <a:spcBef>
        <a:spcPct val="20000"/>
      </a:spcBef>
      <a:spcAft>
        <a:spcPct val="0"/>
      </a:spcAft>
      <a:buClr>
        <a:schemeClr val="tx2"/>
      </a:buClr>
      <a:buFont typeface="Wingdings 2" pitchFamily="18" charset="2"/>
      <a:buChar char="ë"/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nouvelle interface DCTM</a:t>
            </a:r>
          </a:p>
          <a:p>
            <a:r>
              <a:rPr lang="en-US" dirty="0" err="1" smtClean="0"/>
              <a:t>Intérêt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administrateurs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l’application</a:t>
            </a:r>
            <a:r>
              <a:rPr lang="en-US" baseline="0" dirty="0" smtClean="0"/>
              <a:t> car la </a:t>
            </a:r>
            <a:r>
              <a:rPr lang="en-US" baseline="0" dirty="0" err="1" smtClean="0"/>
              <a:t>majorité</a:t>
            </a:r>
            <a:r>
              <a:rPr lang="en-US" baseline="0" dirty="0" smtClean="0"/>
              <a:t> des points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traitables</a:t>
            </a:r>
            <a:r>
              <a:rPr lang="en-US" baseline="0" dirty="0" smtClean="0"/>
              <a:t> par configuration (pas de </a:t>
            </a:r>
            <a:r>
              <a:rPr lang="en-US" baseline="0" dirty="0" err="1" smtClean="0"/>
              <a:t>développement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Intérêt</a:t>
            </a:r>
            <a:r>
              <a:rPr lang="en-US" baseline="0" dirty="0" smtClean="0"/>
              <a:t> pour les users: interface plus user-friendly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Explication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puis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mise</a:t>
            </a:r>
            <a:r>
              <a:rPr lang="en-CA" baseline="0" dirty="0" smtClean="0"/>
              <a:t> en application des points </a:t>
            </a:r>
            <a:r>
              <a:rPr lang="en-CA" baseline="0" dirty="0" err="1" smtClean="0"/>
              <a:t>principaux</a:t>
            </a:r>
            <a:r>
              <a:rPr lang="en-CA" baseline="0" dirty="0" smtClean="0"/>
              <a:t> pour prise en main de </a:t>
            </a:r>
            <a:r>
              <a:rPr lang="en-CA" baseline="0" dirty="0" err="1" smtClean="0"/>
              <a:t>l’outil</a:t>
            </a:r>
            <a:r>
              <a:rPr lang="en-CA" baseline="0" dirty="0" smtClean="0"/>
              <a:t>.</a:t>
            </a:r>
          </a:p>
          <a:p>
            <a:r>
              <a:rPr lang="en-CA" baseline="0" dirty="0" err="1" smtClean="0"/>
              <a:t>Rmq</a:t>
            </a:r>
            <a:r>
              <a:rPr lang="en-CA" baseline="0" dirty="0" smtClean="0"/>
              <a:t>: pour les </a:t>
            </a:r>
            <a:r>
              <a:rPr lang="en-CA" baseline="0" dirty="0" err="1" smtClean="0"/>
              <a:t>besoins</a:t>
            </a:r>
            <a:r>
              <a:rPr lang="en-CA" baseline="0" dirty="0" smtClean="0"/>
              <a:t> de la formation, les power-users du jour </a:t>
            </a:r>
            <a:r>
              <a:rPr lang="en-CA" baseline="0" dirty="0" err="1" smtClean="0"/>
              <a:t>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tous</a:t>
            </a:r>
            <a:r>
              <a:rPr lang="en-CA" baseline="0" dirty="0" smtClean="0"/>
              <a:t> les droits </a:t>
            </a:r>
            <a:r>
              <a:rPr lang="en-CA" baseline="0" dirty="0" err="1" smtClean="0"/>
              <a:t>sur</a:t>
            </a:r>
            <a:r>
              <a:rPr lang="en-CA" baseline="0" dirty="0" smtClean="0"/>
              <a:t> les documents. </a:t>
            </a:r>
            <a:r>
              <a:rPr lang="en-CA" baseline="0" dirty="0" err="1" smtClean="0"/>
              <a:t>Lors</a:t>
            </a:r>
            <a:r>
              <a:rPr lang="en-CA" baseline="0" dirty="0" smtClean="0"/>
              <a:t> des tests </a:t>
            </a:r>
            <a:r>
              <a:rPr lang="en-CA" baseline="0" dirty="0" err="1" smtClean="0"/>
              <a:t>suivant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cette</a:t>
            </a:r>
            <a:r>
              <a:rPr lang="en-CA" baseline="0" dirty="0" smtClean="0"/>
              <a:t> formation, les droits </a:t>
            </a:r>
            <a:r>
              <a:rPr lang="en-CA" baseline="0" dirty="0" err="1" smtClean="0"/>
              <a:t>classiques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seront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rétablis</a:t>
            </a:r>
            <a:r>
              <a:rPr lang="en-CA" baseline="0" dirty="0" smtClean="0"/>
              <a:t>.</a:t>
            </a:r>
          </a:p>
          <a:p>
            <a:r>
              <a:rPr lang="en-CA" baseline="0" dirty="0" smtClean="0"/>
              <a:t>Formation </a:t>
            </a:r>
            <a:r>
              <a:rPr lang="en-CA" baseline="0" dirty="0" err="1" smtClean="0"/>
              <a:t>n’a</a:t>
            </a:r>
            <a:r>
              <a:rPr lang="en-CA" baseline="0" dirty="0" smtClean="0"/>
              <a:t> pas pour but </a:t>
            </a:r>
            <a:r>
              <a:rPr lang="en-CA" baseline="0" dirty="0" err="1" smtClean="0"/>
              <a:t>d’expliquer</a:t>
            </a:r>
            <a:r>
              <a:rPr lang="en-CA" baseline="0" dirty="0" smtClean="0"/>
              <a:t> la dimension technique.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16A0C-D51E-4E74-AAB4-8DDCBE051DD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3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Choix</a:t>
            </a:r>
            <a:r>
              <a:rPr lang="en-CA" dirty="0" smtClean="0"/>
              <a:t> du </a:t>
            </a:r>
            <a:r>
              <a:rPr lang="en-CA" dirty="0" err="1" smtClean="0"/>
              <a:t>navigateur</a:t>
            </a:r>
            <a:r>
              <a:rPr lang="en-CA" dirty="0" smtClean="0"/>
              <a:t> : Firefox,</a:t>
            </a:r>
            <a:r>
              <a:rPr lang="en-CA" baseline="0" dirty="0" smtClean="0"/>
              <a:t> Chrome, IE</a:t>
            </a:r>
          </a:p>
          <a:p>
            <a:r>
              <a:rPr lang="en-CA" baseline="0" dirty="0" smtClean="0"/>
              <a:t>IE: </a:t>
            </a:r>
            <a:r>
              <a:rPr lang="en-CA" baseline="0" dirty="0" err="1" smtClean="0"/>
              <a:t>Quelques</a:t>
            </a:r>
            <a:r>
              <a:rPr lang="en-CA" baseline="0" dirty="0" smtClean="0"/>
              <a:t> surprises </a:t>
            </a:r>
            <a:r>
              <a:rPr lang="en-CA" baseline="0" dirty="0" err="1" smtClean="0"/>
              <a:t>d’affichage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mais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fonctionnellement</a:t>
            </a:r>
            <a:r>
              <a:rPr lang="en-CA" baseline="0" dirty="0" smtClean="0"/>
              <a:t> tout </a:t>
            </a:r>
            <a:r>
              <a:rPr lang="en-CA" baseline="0" dirty="0" err="1" smtClean="0"/>
              <a:t>marche</a:t>
            </a:r>
            <a:r>
              <a:rPr lang="en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16A0C-D51E-4E74-AAB4-8DDCBE051DD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45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Notion de widget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16A0C-D51E-4E74-AAB4-8DDCBE051DD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08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16A0C-D51E-4E74-AAB4-8DDCBE051DD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6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groupe a les mêmes droits sur les dossiers</a:t>
            </a:r>
            <a:r>
              <a:rPr lang="fr-FR" baseline="0" dirty="0" smtClean="0"/>
              <a:t> et sous dossier</a:t>
            </a:r>
          </a:p>
          <a:p>
            <a:r>
              <a:rPr lang="fr-FR" baseline="0" dirty="0" smtClean="0"/>
              <a:t>Les participants aux cours ont des droits supplémentaires sur les dossiers</a:t>
            </a:r>
          </a:p>
          <a:p>
            <a:r>
              <a:rPr lang="fr-FR" baseline="0" dirty="0" smtClean="0"/>
              <a:t>Ils ont également des droits supplémentaires sur les documents selon l’état du cycle de vie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16A0C-D51E-4E74-AAB4-8DDCBE051DD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7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07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096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05600"/>
            <a:ext cx="9906000" cy="1524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908050"/>
            <a:ext cx="8915400" cy="5218113"/>
          </a:xfrm>
        </p:spPr>
        <p:txBody>
          <a:bodyPr/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16137"/>
            <a:ext cx="1752600" cy="320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74" y="93429"/>
            <a:ext cx="1378226" cy="4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033" y="838200"/>
            <a:ext cx="2232025" cy="528797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65" y="838200"/>
            <a:ext cx="6543675" cy="5287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9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8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16137"/>
            <a:ext cx="1752600" cy="320122"/>
          </a:xfrm>
          <a:prstGeom prst="rect">
            <a:avLst/>
          </a:prstGeom>
        </p:spPr>
      </p:pic>
      <p:sp>
        <p:nvSpPr>
          <p:cNvPr id="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3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908050"/>
            <a:ext cx="4381501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908050"/>
            <a:ext cx="4381501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6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336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54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27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762000"/>
            <a:ext cx="3259138" cy="673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762000"/>
            <a:ext cx="5537201" cy="5364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600200"/>
            <a:ext cx="3259138" cy="4525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0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04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0"/>
            <a:ext cx="89281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25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908050"/>
            <a:ext cx="89154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906000" cy="6096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05600"/>
            <a:ext cx="9906000" cy="152400"/>
          </a:xfrm>
          <a:prstGeom prst="rect">
            <a:avLst/>
          </a:prstGeom>
        </p:spPr>
      </p:pic>
      <p:sp>
        <p:nvSpPr>
          <p:cNvPr id="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1607" y="6372225"/>
            <a:ext cx="4610100" cy="22860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Mise a jour </a:t>
            </a:r>
            <a:r>
              <a:rPr lang="fr-FR" dirty="0" err="1" smtClean="0"/>
              <a:t>Documentum</a:t>
            </a:r>
            <a:r>
              <a:rPr lang="fr-FR" dirty="0" smtClean="0"/>
              <a:t> – Suivi 1 / </a:t>
            </a:r>
            <a:fld id="{1CD0D0F2-8217-4AF4-BCEC-F388F180C873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16137"/>
            <a:ext cx="1752600" cy="3201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74" y="93429"/>
            <a:ext cx="1378226" cy="4227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5" r:id="rId7"/>
    <p:sldLayoutId id="2147483941" r:id="rId8"/>
    <p:sldLayoutId id="2147483942" r:id="rId9"/>
    <p:sldLayoutId id="2147483944" r:id="rId10"/>
    <p:sldLayoutId id="2147483943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683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3112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ahoma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170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ë"/>
        <a:defRPr sz="1600">
          <a:solidFill>
            <a:schemeClr val="tx1"/>
          </a:solidFill>
          <a:latin typeface="+mn-lt"/>
        </a:defRPr>
      </a:lvl5pPr>
      <a:lvl6pPr marL="215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ë"/>
        <a:defRPr sz="1600">
          <a:solidFill>
            <a:schemeClr val="tx1"/>
          </a:solidFill>
          <a:latin typeface="+mn-lt"/>
        </a:defRPr>
      </a:lvl6pPr>
      <a:lvl7pPr marL="261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ë"/>
        <a:defRPr sz="1600">
          <a:solidFill>
            <a:schemeClr val="tx1"/>
          </a:solidFill>
          <a:latin typeface="+mn-lt"/>
        </a:defRPr>
      </a:lvl7pPr>
      <a:lvl8pPr marL="3073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ë"/>
        <a:defRPr sz="1600">
          <a:solidFill>
            <a:schemeClr val="tx1"/>
          </a:solidFill>
          <a:latin typeface="+mn-lt"/>
        </a:defRPr>
      </a:lvl8pPr>
      <a:lvl9pPr marL="3530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ë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pp_front_f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65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096000"/>
            <a:ext cx="8534400" cy="4572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Février 2014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038600"/>
            <a:ext cx="8607425" cy="457200"/>
          </a:xfrm>
          <a:prstGeom prst="rect">
            <a:avLst/>
          </a:prstGeom>
        </p:spPr>
        <p:txBody>
          <a:bodyPr/>
          <a:lstStyle/>
          <a:p>
            <a:pPr algn="r" eaLnBrk="1" hangingPunct="1"/>
            <a:r>
              <a:rPr lang="fr-FR" sz="1800" dirty="0" smtClean="0">
                <a:cs typeface="Arial"/>
              </a:rPr>
              <a:t>Collège de Rosemont – POC D2 – Formation </a:t>
            </a:r>
            <a:endParaRPr lang="fr-FR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205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document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dossiers Projet Cours concernent les documents de type :</a:t>
            </a:r>
          </a:p>
          <a:p>
            <a:pPr lvl="1"/>
            <a:r>
              <a:rPr lang="fr-FR" dirty="0" smtClean="0"/>
              <a:t>Assemblage cours</a:t>
            </a:r>
          </a:p>
          <a:p>
            <a:pPr lvl="1"/>
            <a:r>
              <a:rPr lang="fr-FR" dirty="0" smtClean="0"/>
              <a:t>Document hors projet</a:t>
            </a:r>
          </a:p>
          <a:p>
            <a:pPr lvl="1"/>
            <a:r>
              <a:rPr lang="fr-FR" dirty="0" smtClean="0"/>
              <a:t>Document projet général</a:t>
            </a:r>
          </a:p>
          <a:p>
            <a:pPr lvl="1"/>
            <a:r>
              <a:rPr lang="fr-FR" dirty="0" smtClean="0"/>
              <a:t>Documentation</a:t>
            </a:r>
          </a:p>
          <a:p>
            <a:pPr lvl="1"/>
            <a:r>
              <a:rPr lang="fr-FR" dirty="0" smtClean="0"/>
              <a:t>Gestion</a:t>
            </a:r>
          </a:p>
          <a:p>
            <a:pPr lvl="1"/>
            <a:r>
              <a:rPr lang="fr-FR" dirty="0" smtClean="0"/>
              <a:t>Imprime</a:t>
            </a:r>
          </a:p>
          <a:p>
            <a:pPr lvl="1"/>
            <a:r>
              <a:rPr lang="fr-FR" dirty="0" smtClean="0"/>
              <a:t>Internet</a:t>
            </a:r>
          </a:p>
          <a:p>
            <a:pPr lvl="1"/>
            <a:r>
              <a:rPr lang="fr-FR" dirty="0" smtClean="0"/>
              <a:t>Pièce justificative</a:t>
            </a:r>
          </a:p>
          <a:p>
            <a:endParaRPr lang="fr-FR" dirty="0"/>
          </a:p>
          <a:p>
            <a:r>
              <a:rPr lang="fr-FR" dirty="0" smtClean="0"/>
              <a:t>Le dossier POC concerne les documents de type :</a:t>
            </a:r>
          </a:p>
          <a:p>
            <a:pPr lvl="1"/>
            <a:r>
              <a:rPr lang="fr-FR" dirty="0" smtClean="0"/>
              <a:t>Fiche projet</a:t>
            </a:r>
          </a:p>
        </p:txBody>
      </p:sp>
    </p:spTree>
    <p:extLst>
      <p:ext uri="{BB962C8B-B14F-4D97-AF65-F5344CB8AC3E}">
        <p14:creationId xmlns:p14="http://schemas.microsoft.com/office/powerpoint/2010/main" val="1063616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76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Se placer dans le répertoire souhaité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document</a:t>
            </a:r>
            <a:endParaRPr lang="fr-FR" dirty="0"/>
          </a:p>
        </p:txBody>
      </p:sp>
      <p:pic>
        <p:nvPicPr>
          <p:cNvPr id="1027" name="Picture 3" descr="C:\Users\loguillo\Desktop\Screenshot\ScreenHunter_30 Feb. 13 09.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r="82604" b="71571"/>
          <a:stretch/>
        </p:blipFill>
        <p:spPr bwMode="auto">
          <a:xfrm>
            <a:off x="533400" y="1695450"/>
            <a:ext cx="1752600" cy="18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581275" y="1752600"/>
            <a:ext cx="739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Cliquer sur le bouton « New » dans le menu supérieur.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Sélectionner « Content or </a:t>
            </a:r>
            <a:r>
              <a:rPr lang="fr-FR" kern="0" dirty="0" err="1" smtClean="0"/>
              <a:t>Folder</a:t>
            </a:r>
            <a:r>
              <a:rPr lang="fr-FR" kern="0" dirty="0" smtClean="0"/>
              <a:t> ».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95300" y="3651250"/>
            <a:ext cx="8915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Sélectionner le type de document à créer.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Renseigner les propriétés du document.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Choisir le </a:t>
            </a:r>
            <a:r>
              <a:rPr lang="fr-FR" kern="0" dirty="0" err="1" smtClean="0"/>
              <a:t>template</a:t>
            </a:r>
            <a:r>
              <a:rPr lang="fr-FR" kern="0" dirty="0" smtClean="0"/>
              <a:t> du document.</a:t>
            </a:r>
          </a:p>
        </p:txBody>
      </p:sp>
      <p:pic>
        <p:nvPicPr>
          <p:cNvPr id="12" name="Picture 11" descr="C:\Users\loguillo\Desktop\Screenshot\Création Assemblage Cours\ScreenHunter_17 Feb. 13 09.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6" t="32174" r="21820" b="19019"/>
          <a:stretch/>
        </p:blipFill>
        <p:spPr bwMode="auto">
          <a:xfrm>
            <a:off x="7067548" y="3810000"/>
            <a:ext cx="2124075" cy="1795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310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76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Détail des principaux types de champs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document</a:t>
            </a:r>
            <a:endParaRPr lang="fr-FR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95300" y="3651250"/>
            <a:ext cx="8915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endParaRPr lang="fr-FR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4" y="2026320"/>
            <a:ext cx="4856746" cy="399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8932" y="2786545"/>
            <a:ext cx="1511993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Champ texte simple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7800" y="2642039"/>
            <a:ext cx="1295400" cy="194448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17" y="2786545"/>
            <a:ext cx="1773885" cy="9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562148" y="2194126"/>
            <a:ext cx="1658051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Champ texte multiple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734988" y="2470949"/>
            <a:ext cx="2374410" cy="731074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0660" y="4650422"/>
            <a:ext cx="132842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Menu déroulant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39253" y="4927245"/>
            <a:ext cx="1371600" cy="155416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8600" y="1816466"/>
            <a:ext cx="1511993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Champ obligatoire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39253" y="2122818"/>
            <a:ext cx="856247" cy="25641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0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768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Détail des principaux types de champs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document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0" y="2971800"/>
            <a:ext cx="345253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25151" r="31856" b="14512"/>
          <a:stretch/>
        </p:blipFill>
        <p:spPr bwMode="auto">
          <a:xfrm>
            <a:off x="609600" y="1676400"/>
            <a:ext cx="4763072" cy="44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475360" y="1963903"/>
            <a:ext cx="244004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Champ de sélection multiple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48200" y="2240726"/>
            <a:ext cx="2374410" cy="731074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6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0"/>
            <a:ext cx="4795157" cy="5218113"/>
          </a:xfrm>
        </p:spPr>
        <p:txBody>
          <a:bodyPr/>
          <a:lstStyle/>
          <a:p>
            <a:r>
              <a:rPr lang="en-CA" dirty="0" err="1" smtClean="0"/>
              <a:t>Héritage</a:t>
            </a:r>
            <a:r>
              <a:rPr lang="en-CA" dirty="0" smtClean="0"/>
              <a:t> des </a:t>
            </a:r>
            <a:r>
              <a:rPr lang="en-CA" dirty="0" err="1" smtClean="0"/>
              <a:t>propriétés</a:t>
            </a:r>
            <a:r>
              <a:rPr lang="en-CA" dirty="0" smtClean="0"/>
              <a:t> de </a:t>
            </a:r>
            <a:r>
              <a:rPr lang="en-CA" dirty="0" err="1" smtClean="0"/>
              <a:t>l’onglet</a:t>
            </a:r>
            <a:r>
              <a:rPr lang="en-CA" dirty="0" smtClean="0"/>
              <a:t> </a:t>
            </a:r>
            <a:r>
              <a:rPr lang="en-CA" dirty="0" err="1" smtClean="0"/>
              <a:t>Equipe</a:t>
            </a:r>
            <a:r>
              <a:rPr lang="en-CA" dirty="0" smtClean="0"/>
              <a:t> à la </a:t>
            </a:r>
            <a:r>
              <a:rPr lang="en-CA" dirty="0" err="1" smtClean="0"/>
              <a:t>création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présentes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les </a:t>
            </a:r>
            <a:r>
              <a:rPr lang="en-CA" dirty="0" err="1" smtClean="0"/>
              <a:t>propriétés</a:t>
            </a:r>
            <a:r>
              <a:rPr lang="en-CA" dirty="0" smtClean="0"/>
              <a:t> du dossier </a:t>
            </a:r>
            <a:r>
              <a:rPr lang="en-CA" dirty="0" err="1" smtClean="0"/>
              <a:t>Projet</a:t>
            </a:r>
            <a:r>
              <a:rPr lang="en-CA" dirty="0"/>
              <a:t> </a:t>
            </a:r>
            <a:r>
              <a:rPr lang="en-CA" dirty="0" err="1" smtClean="0"/>
              <a:t>Cours</a:t>
            </a:r>
            <a:endParaRPr lang="en-CA" dirty="0" smtClean="0"/>
          </a:p>
          <a:p>
            <a:endParaRPr lang="en-CA" dirty="0"/>
          </a:p>
          <a:p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modifiables</a:t>
            </a:r>
            <a:r>
              <a:rPr lang="en-CA" dirty="0" smtClean="0"/>
              <a:t> pour </a:t>
            </a:r>
            <a:r>
              <a:rPr lang="en-CA" dirty="0" err="1" smtClean="0"/>
              <a:t>chaque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sous dossier et </a:t>
            </a:r>
            <a:r>
              <a:rPr lang="en-CA" dirty="0" err="1" smtClean="0"/>
              <a:t>chaque</a:t>
            </a:r>
            <a:r>
              <a:rPr lang="en-CA" dirty="0" smtClean="0"/>
              <a:t> document.</a:t>
            </a:r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euroscript | Collège de Rosemont – Mise a jour Documentum – Suivi 1 / </a:t>
            </a:r>
            <a:fld id="{1CD0D0F2-8217-4AF4-BCEC-F388F180C87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Héritage</a:t>
            </a:r>
            <a:endParaRPr lang="fr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25151" r="31856" b="14512"/>
          <a:stretch/>
        </p:blipFill>
        <p:spPr bwMode="auto">
          <a:xfrm>
            <a:off x="5450114" y="1371600"/>
            <a:ext cx="4204947" cy="39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91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Document Projet Cours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Le document est nommé automatiquement selon la règle :</a:t>
            </a:r>
          </a:p>
          <a:p>
            <a:pPr marL="739775" lvl="2" indent="0">
              <a:lnSpc>
                <a:spcPct val="150000"/>
              </a:lnSpc>
              <a:buNone/>
            </a:pPr>
            <a:r>
              <a:rPr lang="fr-FR" dirty="0" smtClean="0"/>
              <a:t>		</a:t>
            </a:r>
            <a:r>
              <a:rPr lang="fr-FR" i="1" dirty="0" smtClean="0">
                <a:latin typeface="Calibri"/>
                <a:cs typeface="Calibri"/>
              </a:rPr>
              <a:t>“</a:t>
            </a:r>
            <a:r>
              <a:rPr lang="fr-FR" i="1" dirty="0" err="1" smtClean="0"/>
              <a:t>code_cours</a:t>
            </a:r>
            <a:r>
              <a:rPr lang="fr-FR" i="1" dirty="0" smtClean="0"/>
              <a:t>[0]</a:t>
            </a:r>
            <a:r>
              <a:rPr lang="fr-FR" i="1" dirty="0" smtClean="0">
                <a:latin typeface="Calibri"/>
                <a:cs typeface="Calibri"/>
              </a:rPr>
              <a:t>”</a:t>
            </a:r>
            <a:r>
              <a:rPr lang="fr-FR" i="1" dirty="0" smtClean="0"/>
              <a:t>_</a:t>
            </a:r>
            <a:r>
              <a:rPr lang="fr-FR" i="1" dirty="0" smtClean="0">
                <a:latin typeface="Calibri"/>
                <a:cs typeface="Calibri"/>
              </a:rPr>
              <a:t>“</a:t>
            </a:r>
            <a:r>
              <a:rPr lang="fr-FR" i="1" dirty="0" smtClean="0"/>
              <a:t>owner_</a:t>
            </a:r>
            <a:r>
              <a:rPr lang="fr-FR" i="1" dirty="0" err="1" smtClean="0"/>
              <a:t>name</a:t>
            </a:r>
            <a:r>
              <a:rPr lang="fr-FR" i="1" dirty="0" smtClean="0">
                <a:latin typeface="Calibri"/>
                <a:cs typeface="Calibri"/>
              </a:rPr>
              <a:t>”</a:t>
            </a:r>
            <a:r>
              <a:rPr lang="fr-FR" i="1" dirty="0" smtClean="0"/>
              <a:t>_</a:t>
            </a:r>
            <a:r>
              <a:rPr lang="fr-FR" i="1" dirty="0" smtClean="0">
                <a:latin typeface="Calibri"/>
                <a:cs typeface="Calibri"/>
              </a:rPr>
              <a:t>“</a:t>
            </a:r>
            <a:r>
              <a:rPr lang="fr-FR" i="1" dirty="0" err="1" smtClean="0"/>
              <a:t>creation_date</a:t>
            </a:r>
            <a:r>
              <a:rPr lang="fr-FR" i="1" dirty="0">
                <a:latin typeface="Calibri"/>
                <a:cs typeface="Calibri"/>
              </a:rPr>
              <a:t>”</a:t>
            </a:r>
            <a:endParaRPr lang="fr-FR" i="1" dirty="0" smtClean="0"/>
          </a:p>
          <a:p>
            <a:pPr marL="739775" lvl="2" indent="0">
              <a:lnSpc>
                <a:spcPct val="150000"/>
              </a:lnSpc>
              <a:buNone/>
            </a:pPr>
            <a:r>
              <a:rPr lang="fr-FR" i="1" dirty="0"/>
              <a:t>	</a:t>
            </a:r>
            <a:r>
              <a:rPr lang="fr-FR" i="1" dirty="0" smtClean="0"/>
              <a:t>	</a:t>
            </a:r>
            <a:r>
              <a:rPr lang="fr-FR" u="sng" dirty="0" smtClean="0"/>
              <a:t>Ex</a:t>
            </a:r>
            <a:r>
              <a:rPr lang="fr-FR" i="1" dirty="0" smtClean="0"/>
              <a:t> : 123-654_Guillaume Leifer_14-02-2014</a:t>
            </a:r>
          </a:p>
          <a:p>
            <a:pPr marL="739775" lvl="2" indent="0">
              <a:lnSpc>
                <a:spcPct val="150000"/>
              </a:lnSpc>
              <a:buNone/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Document Fiche Projet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Le document est placé automatiquement dans le répertoire :</a:t>
            </a:r>
            <a:endParaRPr lang="fr-FR" dirty="0"/>
          </a:p>
          <a:p>
            <a:pPr marL="739775" lvl="2" indent="0">
              <a:lnSpc>
                <a:spcPct val="15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i="1" dirty="0" smtClean="0"/>
              <a:t>Projet Cours/POC/Dossier Maitre POC/Dossier POC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 de création d’un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80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Création d’un document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734457"/>
            <a:ext cx="83820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Cabinet Projet Cours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Dossier final de l’arborescence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Création d’un fichier de type Document Projet General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Onglet Info, choisir Format: </a:t>
            </a:r>
            <a:r>
              <a:rPr lang="en-US" kern="0" dirty="0">
                <a:solidFill>
                  <a:srgbClr val="FF0000"/>
                </a:solidFill>
              </a:rPr>
              <a:t>MS Word Document </a:t>
            </a:r>
            <a:r>
              <a:rPr lang="en-US" kern="0" dirty="0" smtClean="0">
                <a:solidFill>
                  <a:srgbClr val="FF0000"/>
                </a:solidFill>
              </a:rPr>
              <a:t>8.0-2003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Dans l’onglet Cours, saisie d’un </a:t>
            </a:r>
            <a:r>
              <a:rPr lang="fr-FR" i="1" kern="0" dirty="0" smtClean="0"/>
              <a:t>Code de Cours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Choix du </a:t>
            </a:r>
            <a:r>
              <a:rPr lang="fr-FR" kern="0" dirty="0" err="1" smtClean="0"/>
              <a:t>template</a:t>
            </a:r>
            <a:endParaRPr lang="fr-FR" kern="0" dirty="0" smtClean="0"/>
          </a:p>
          <a:p>
            <a:pPr>
              <a:lnSpc>
                <a:spcPct val="150000"/>
              </a:lnSpc>
            </a:pPr>
            <a:r>
              <a:rPr lang="fr-FR" kern="0" dirty="0" smtClean="0"/>
              <a:t>Check-in and Finish</a:t>
            </a:r>
          </a:p>
          <a:p>
            <a:pPr>
              <a:lnSpc>
                <a:spcPct val="150000"/>
              </a:lnSpc>
            </a:pP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93443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 dossier</a:t>
            </a:r>
            <a:endParaRPr lang="fr-FR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95300" y="3651250"/>
            <a:ext cx="8915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endParaRPr lang="fr-FR" kern="0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95300" y="908051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Se placer dans le répertoire souhaité</a:t>
            </a:r>
          </a:p>
        </p:txBody>
      </p:sp>
      <p:pic>
        <p:nvPicPr>
          <p:cNvPr id="8" name="Picture 3" descr="C:\Users\loguillo\Desktop\Screenshot\ScreenHunter_30 Feb. 13 09.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r="82604" b="71571"/>
          <a:stretch/>
        </p:blipFill>
        <p:spPr bwMode="auto">
          <a:xfrm>
            <a:off x="533400" y="1695450"/>
            <a:ext cx="1752600" cy="18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81275" y="1752600"/>
            <a:ext cx="739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Cliquer sur le bouton « New » dans le menu supérieur.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Sélectionner « Content or </a:t>
            </a:r>
            <a:r>
              <a:rPr lang="fr-FR" kern="0" dirty="0" err="1" smtClean="0"/>
              <a:t>Folder</a:t>
            </a:r>
            <a:r>
              <a:rPr lang="fr-FR" kern="0" dirty="0" smtClean="0"/>
              <a:t> ».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95300" y="3651250"/>
            <a:ext cx="8915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Sélectionner Sous Dossier Maitre.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Création des autres types de dossier </a:t>
            </a:r>
            <a:br>
              <a:rPr lang="fr-FR" kern="0" dirty="0" smtClean="0"/>
            </a:br>
            <a:r>
              <a:rPr lang="fr-FR" kern="0" dirty="0" smtClean="0"/>
              <a:t>pour les besoins du POC.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Conservation du mécanisme actuel.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2" y="3962399"/>
            <a:ext cx="2542648" cy="13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75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Lecture d’un document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ouvrir un document en lecture :</a:t>
            </a:r>
          </a:p>
          <a:p>
            <a:pPr lvl="1"/>
            <a:r>
              <a:rPr lang="fr-FR" dirty="0" smtClean="0"/>
              <a:t>Double clic sur le document</a:t>
            </a:r>
          </a:p>
          <a:p>
            <a:pPr lvl="1"/>
            <a:r>
              <a:rPr lang="fr-FR" dirty="0" smtClean="0"/>
              <a:t>Sélectionner le document, faire un clic droit et choisir « </a:t>
            </a:r>
            <a:r>
              <a:rPr lang="fr-FR" dirty="0" err="1" smtClean="0"/>
              <a:t>View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r>
              <a:rPr lang="fr-FR" dirty="0" smtClean="0"/>
              <a:t>Pour ouvrir une version antérieure d’un document :</a:t>
            </a:r>
          </a:p>
          <a:p>
            <a:pPr lvl="1"/>
            <a:r>
              <a:rPr lang="fr-FR" dirty="0" smtClean="0"/>
              <a:t>Double clic sur le document dans l’onglet « Versions »</a:t>
            </a:r>
            <a:endParaRPr lang="en-US" dirty="0"/>
          </a:p>
        </p:txBody>
      </p:sp>
      <p:pic>
        <p:nvPicPr>
          <p:cNvPr id="10242" name="Picture 2" descr="C:\Users\loguillo\Desktop\Capture\ScreenHunter_127 Feb. 13 10.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4" r="28743"/>
          <a:stretch/>
        </p:blipFill>
        <p:spPr bwMode="auto">
          <a:xfrm>
            <a:off x="5181600" y="3581400"/>
            <a:ext cx="36507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2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Suppression d’un document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sécurité, la </a:t>
            </a:r>
            <a:r>
              <a:rPr lang="fr-FR" dirty="0"/>
              <a:t>s</a:t>
            </a:r>
            <a:r>
              <a:rPr lang="fr-FR" dirty="0" smtClean="0"/>
              <a:t>uppression nécessite des droits spécifiques.</a:t>
            </a:r>
          </a:p>
          <a:p>
            <a:pPr lvl="1"/>
            <a:r>
              <a:rPr lang="fr-FR" dirty="0" smtClean="0"/>
              <a:t>Membres de </a:t>
            </a:r>
            <a:r>
              <a:rPr lang="fr-FR" i="1" dirty="0" err="1" smtClean="0"/>
              <a:t>Admingroup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Membres </a:t>
            </a:r>
            <a:r>
              <a:rPr lang="fr-FR" dirty="0"/>
              <a:t>de </a:t>
            </a:r>
            <a:r>
              <a:rPr lang="fr-FR" i="1" dirty="0"/>
              <a:t>Inter Politique et </a:t>
            </a:r>
            <a:r>
              <a:rPr lang="fr-FR" i="1" dirty="0" err="1" smtClean="0"/>
              <a:t>reglement-e</a:t>
            </a:r>
            <a:r>
              <a:rPr lang="fr-FR" dirty="0" smtClean="0"/>
              <a:t>.</a:t>
            </a:r>
          </a:p>
          <a:p>
            <a:pPr lvl="1"/>
            <a:endParaRPr lang="fr-FR" i="1" dirty="0"/>
          </a:p>
          <a:p>
            <a:r>
              <a:rPr lang="fr-FR" dirty="0" smtClean="0"/>
              <a:t>Clic droit sur le document, puis </a:t>
            </a:r>
            <a:r>
              <a:rPr lang="fr-FR" i="1" dirty="0" err="1" smtClean="0"/>
              <a:t>Delete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Suppression de toutes les versions ou </a:t>
            </a:r>
            <a:br>
              <a:rPr lang="fr-FR" dirty="0" smtClean="0"/>
            </a:br>
            <a:r>
              <a:rPr lang="fr-FR" dirty="0" smtClean="0"/>
              <a:t>uniquement de la version actuelle.</a:t>
            </a:r>
            <a:endParaRPr lang="fr-F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2575"/>
            <a:ext cx="19145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8486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434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Interface </a:t>
            </a:r>
            <a:r>
              <a:rPr lang="fr-CA" dirty="0"/>
              <a:t>de l'application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Actions </a:t>
            </a:r>
            <a:r>
              <a:rPr lang="fr-CA" dirty="0"/>
              <a:t>sur les documents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Fonctionnalité </a:t>
            </a:r>
            <a:r>
              <a:rPr lang="fr-CA" dirty="0"/>
              <a:t>de Mass Update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Les </a:t>
            </a:r>
            <a:r>
              <a:rPr lang="fr-CA" dirty="0"/>
              <a:t>Workflows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euroscript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6667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2825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Faire un clic droit sur le document et sélectionner « Edit »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Un verrou est placé sur le document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 document s’ouvre en mode édition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Sauvegarder le document modifié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d’un document</a:t>
            </a:r>
            <a:endParaRPr lang="fr-FR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200" y="1676400"/>
            <a:ext cx="785813" cy="409575"/>
          </a:xfrm>
          <a:prstGeom prst="rect">
            <a:avLst/>
          </a:prstGeom>
        </p:spPr>
      </p:pic>
      <p:pic>
        <p:nvPicPr>
          <p:cNvPr id="2050" name="Picture 2" descr="C:\Users\loguillo\Desktop\Screenshot\Chek in out\ScreenHunter_42 Feb. 13 09.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t="15948" r="45926" b="38094"/>
          <a:stretch/>
        </p:blipFill>
        <p:spPr bwMode="auto">
          <a:xfrm>
            <a:off x="6248400" y="3278190"/>
            <a:ext cx="3048000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85775" y="3429000"/>
            <a:ext cx="5688806" cy="21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Faire un clic droit sur le document et sélectionner « Check In »</a:t>
            </a:r>
          </a:p>
        </p:txBody>
      </p:sp>
    </p:spTree>
    <p:extLst>
      <p:ext uri="{BB962C8B-B14F-4D97-AF65-F5344CB8AC3E}">
        <p14:creationId xmlns:p14="http://schemas.microsoft.com/office/powerpoint/2010/main" val="298495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Modification d’un document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734457"/>
            <a:ext cx="83820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Éditer le document créé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Réaliser un check-in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Observer le widget de version</a:t>
            </a:r>
          </a:p>
          <a:p>
            <a:pPr>
              <a:lnSpc>
                <a:spcPct val="150000"/>
              </a:lnSpc>
            </a:pP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85761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0"/>
            <a:ext cx="9105900" cy="49593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Faire un clic droit sur le document et sélectionner « </a:t>
            </a:r>
            <a:r>
              <a:rPr lang="fr-FR" dirty="0" err="1" smtClean="0"/>
              <a:t>Properties</a:t>
            </a:r>
            <a:r>
              <a:rPr lang="fr-FR" dirty="0" smtClean="0"/>
              <a:t> »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Il est nécessaire d’avoir un droit d’écriture pour modifier les propriétés d’un document existant.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des propriétés d’un document</a:t>
            </a:r>
            <a:endParaRPr lang="fr-FR" dirty="0"/>
          </a:p>
        </p:txBody>
      </p:sp>
      <p:pic>
        <p:nvPicPr>
          <p:cNvPr id="11266" name="Picture 2" descr="C:\Users\loguillo\Desktop\Screenshot\Création Assemblage Cours\ScreenHunter_24 Feb. 13 09.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8764" r="1590" b="55703"/>
          <a:stretch/>
        </p:blipFill>
        <p:spPr bwMode="auto">
          <a:xfrm>
            <a:off x="1676400" y="3084576"/>
            <a:ext cx="6864097" cy="21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80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Chaque dossier Projet Cours possède des participants spécifiques.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Ces participants sont ajoutés par une secrétaire dans les propriétés des dossiers et/ou documents.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Participants disponibles au lancement du workflow.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Ils ont des droits spécifiques sur les</a:t>
            </a:r>
            <a:br>
              <a:rPr lang="fr-FR" dirty="0" smtClean="0"/>
            </a:br>
            <a:r>
              <a:rPr lang="fr-FR" dirty="0" smtClean="0"/>
              <a:t>dossiers et les documents en fonction du </a:t>
            </a:r>
            <a:br>
              <a:rPr lang="fr-FR" dirty="0" smtClean="0"/>
            </a:br>
            <a:r>
              <a:rPr lang="fr-FR" dirty="0" smtClean="0"/>
              <a:t>cycle de vie.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participants</a:t>
            </a:r>
            <a:endParaRPr lang="fr-FR" dirty="0"/>
          </a:p>
        </p:txBody>
      </p:sp>
      <p:pic>
        <p:nvPicPr>
          <p:cNvPr id="9218" name="Picture 2" descr="C:\Users\loguillo\Desktop\Screenshot\Masse Update\ScreenHunter_83 Feb. 13 10.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43840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2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Version: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Audit: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Extended </a:t>
            </a:r>
            <a:r>
              <a:rPr lang="fr-FR" dirty="0" err="1" smtClean="0"/>
              <a:t>privilege</a:t>
            </a:r>
            <a:r>
              <a:rPr lang="fr-FR" dirty="0" smtClean="0"/>
              <a:t> dans DA: </a:t>
            </a:r>
            <a:r>
              <a:rPr lang="fr-FR" dirty="0" err="1" smtClean="0"/>
              <a:t>View</a:t>
            </a:r>
            <a:r>
              <a:rPr lang="fr-FR" dirty="0" smtClean="0"/>
              <a:t> Audit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 et Audit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7600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763000" cy="12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8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Créer une nouvelle recherche: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New / Advanced </a:t>
            </a:r>
            <a:r>
              <a:rPr lang="fr-FR" dirty="0" err="1" smtClean="0"/>
              <a:t>Search</a:t>
            </a:r>
            <a:r>
              <a:rPr lang="fr-FR" dirty="0" smtClean="0"/>
              <a:t>…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Critères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Emplacements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Colonnes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smtClean="0"/>
              <a:t>Sauvegarde</a:t>
            </a: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00200"/>
            <a:ext cx="4572000" cy="36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Widget de recherche: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My</a:t>
            </a:r>
            <a:r>
              <a:rPr lang="fr-FR" dirty="0" smtClean="0"/>
              <a:t> last </a:t>
            </a:r>
            <a:r>
              <a:rPr lang="fr-FR" dirty="0" err="1" smtClean="0"/>
              <a:t>search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searches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Public </a:t>
            </a:r>
            <a:r>
              <a:rPr lang="fr-FR" dirty="0" err="1" smtClean="0"/>
              <a:t>searches</a:t>
            </a: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2971800" cy="43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Création d’une recherche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734457"/>
            <a:ext cx="83820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Type: Documentation projet cours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Condition: Nom du propriétaire = Votre nom dans DCTM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Save As: Nom de la recherche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Widget de recherche – </a:t>
            </a:r>
            <a:r>
              <a:rPr lang="fr-FR" kern="0" dirty="0" err="1" smtClean="0"/>
              <a:t>My</a:t>
            </a:r>
            <a:r>
              <a:rPr lang="fr-FR" kern="0" dirty="0" smtClean="0"/>
              <a:t> </a:t>
            </a:r>
            <a:r>
              <a:rPr lang="fr-FR" kern="0" dirty="0" err="1" smtClean="0"/>
              <a:t>searches</a:t>
            </a:r>
            <a:endParaRPr lang="fr-FR" kern="0" dirty="0" smtClean="0"/>
          </a:p>
          <a:p>
            <a:pPr>
              <a:lnSpc>
                <a:spcPct val="150000"/>
              </a:lnSpc>
            </a:pPr>
            <a:r>
              <a:rPr lang="fr-FR" kern="0" dirty="0" smtClean="0"/>
              <a:t>Clic droit - </a:t>
            </a:r>
            <a:r>
              <a:rPr lang="fr-FR" kern="0" dirty="0" err="1" smtClean="0"/>
              <a:t>Run</a:t>
            </a:r>
            <a:endParaRPr lang="fr-FR" kern="0" dirty="0" smtClean="0"/>
          </a:p>
          <a:p>
            <a:pPr>
              <a:lnSpc>
                <a:spcPct val="150000"/>
              </a:lnSpc>
            </a:pP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96414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Interface </a:t>
            </a:r>
            <a:r>
              <a:rPr lang="fr-CA" dirty="0"/>
              <a:t>de l'application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Actions </a:t>
            </a:r>
            <a:r>
              <a:rPr lang="fr-CA" dirty="0"/>
              <a:t>sur les documents</a:t>
            </a:r>
          </a:p>
          <a:p>
            <a:pPr>
              <a:lnSpc>
                <a:spcPct val="150000"/>
              </a:lnSpc>
            </a:pPr>
            <a:r>
              <a:rPr lang="fr-CA" dirty="0" smtClean="0">
                <a:solidFill>
                  <a:srgbClr val="FFC000"/>
                </a:solidFill>
              </a:rPr>
              <a:t>Fonctionnalité </a:t>
            </a:r>
            <a:r>
              <a:rPr lang="fr-CA" dirty="0">
                <a:solidFill>
                  <a:srgbClr val="FFC000"/>
                </a:solidFill>
              </a:rPr>
              <a:t>de Mass Update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Les </a:t>
            </a:r>
            <a:r>
              <a:rPr lang="fr-CA" dirty="0"/>
              <a:t>Workflows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euroscript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322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La fonction de Mass Update permet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D’ajouter sur toute l’arborescence d’un dossier projet cours les participants au cours pour appliquer les règles de sécurité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Pour l’appliquer :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Clic droit sur le dossier projet cours à mettre à jour et sélectionner « Mass update – MU Projet Cours».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Appliquer la mise à jour à tous </a:t>
            </a:r>
            <a:br>
              <a:rPr lang="fr-FR" dirty="0" smtClean="0"/>
            </a:br>
            <a:r>
              <a:rPr lang="fr-FR" dirty="0" smtClean="0"/>
              <a:t>les objets et sous-dossiers.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Renseigner les participants au projet</a:t>
            </a:r>
            <a:br>
              <a:rPr lang="fr-FR" dirty="0" smtClean="0"/>
            </a:br>
            <a:r>
              <a:rPr lang="fr-FR" dirty="0" smtClean="0"/>
              <a:t> cours.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Mass update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19" y="3624942"/>
            <a:ext cx="383458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2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>
                <a:solidFill>
                  <a:srgbClr val="FFC000"/>
                </a:solidFill>
              </a:rPr>
              <a:t>Interface </a:t>
            </a:r>
            <a:r>
              <a:rPr lang="fr-CA" dirty="0">
                <a:solidFill>
                  <a:srgbClr val="FFC000"/>
                </a:solidFill>
              </a:rPr>
              <a:t>de l'application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Actions </a:t>
            </a:r>
            <a:r>
              <a:rPr lang="fr-CA" dirty="0"/>
              <a:t>sur les documents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Fonctionnalité </a:t>
            </a:r>
            <a:r>
              <a:rPr lang="fr-CA" dirty="0"/>
              <a:t>de Mass Update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Les </a:t>
            </a:r>
            <a:r>
              <a:rPr lang="fr-CA" dirty="0"/>
              <a:t>Workflows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euroscript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8176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Application du Mass Update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734457"/>
            <a:ext cx="83820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Dossier de projet cours du document créé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Clic droit – Mass Update</a:t>
            </a:r>
          </a:p>
          <a:p>
            <a:pPr>
              <a:lnSpc>
                <a:spcPct val="150000"/>
              </a:lnSpc>
            </a:pPr>
            <a:r>
              <a:rPr lang="fr-FR" kern="0" dirty="0" smtClean="0"/>
              <a:t>Modification des attributs de l’onglet Equipe puis validation</a:t>
            </a:r>
          </a:p>
          <a:p>
            <a:pPr>
              <a:lnSpc>
                <a:spcPct val="150000"/>
              </a:lnSpc>
            </a:pPr>
            <a:endParaRPr lang="fr-FR" kern="0" dirty="0"/>
          </a:p>
          <a:p>
            <a:pPr>
              <a:lnSpc>
                <a:spcPct val="150000"/>
              </a:lnSpc>
            </a:pPr>
            <a:r>
              <a:rPr lang="fr-FR" kern="0" dirty="0" smtClean="0"/>
              <a:t>Propriétés du document créé</a:t>
            </a:r>
          </a:p>
          <a:p>
            <a:pPr>
              <a:lnSpc>
                <a:spcPct val="150000"/>
              </a:lnSpc>
            </a:pP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409794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Interface </a:t>
            </a:r>
            <a:r>
              <a:rPr lang="fr-CA" dirty="0"/>
              <a:t>de l'application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Actions </a:t>
            </a:r>
            <a:r>
              <a:rPr lang="fr-CA" dirty="0"/>
              <a:t>sur les documents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Fonctionnalité </a:t>
            </a:r>
            <a:r>
              <a:rPr lang="fr-CA" dirty="0"/>
              <a:t>de Mass Update</a:t>
            </a:r>
          </a:p>
          <a:p>
            <a:pPr>
              <a:lnSpc>
                <a:spcPct val="150000"/>
              </a:lnSpc>
            </a:pPr>
            <a:r>
              <a:rPr lang="fr-CA" dirty="0" smtClean="0">
                <a:solidFill>
                  <a:srgbClr val="FFC000"/>
                </a:solidFill>
              </a:rPr>
              <a:t>Les </a:t>
            </a:r>
            <a:r>
              <a:rPr lang="fr-CA" dirty="0">
                <a:solidFill>
                  <a:srgbClr val="FFC000"/>
                </a:solidFill>
              </a:rPr>
              <a:t>Workflows</a:t>
            </a:r>
            <a:endParaRPr lang="fr-FR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euroscript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322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1464748"/>
            <a:ext cx="5715000" cy="1924057"/>
          </a:xfrm>
        </p:spPr>
        <p:txBody>
          <a:bodyPr/>
          <a:lstStyle/>
          <a:p>
            <a:r>
              <a:rPr lang="fr-FR" dirty="0" smtClean="0"/>
              <a:t>Faire un clic droit sur le document et sélectionner « </a:t>
            </a:r>
            <a:r>
              <a:rPr lang="fr-FR" dirty="0" err="1" smtClean="0"/>
              <a:t>Send</a:t>
            </a:r>
            <a:r>
              <a:rPr lang="fr-FR" dirty="0" smtClean="0"/>
              <a:t> to workflow »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Choisir les participants au workflow.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Envoi en workflow</a:t>
            </a:r>
            <a:endParaRPr lang="fr-FR" dirty="0"/>
          </a:p>
        </p:txBody>
      </p:sp>
      <p:pic>
        <p:nvPicPr>
          <p:cNvPr id="7170" name="Picture 2" descr="C:\Users\loguillo\Desktop\Screenshot\Workflow Gestion\ScreenHunter_52 Feb. 13 10.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16525" r="35539" b="15837"/>
          <a:stretch/>
        </p:blipFill>
        <p:spPr bwMode="auto">
          <a:xfrm>
            <a:off x="381000" y="1195955"/>
            <a:ext cx="3067664" cy="24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oguillo\Desktop\Screenshot\Workflow Gestion\ScreenHunter_53 Feb. 13 10.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815" r="727" b="40784"/>
          <a:stretch/>
        </p:blipFill>
        <p:spPr bwMode="auto">
          <a:xfrm>
            <a:off x="6191250" y="3836194"/>
            <a:ext cx="3233738" cy="18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50520" y="4191000"/>
            <a:ext cx="5821680" cy="175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Évolution du cycle de vie.</a:t>
            </a:r>
          </a:p>
          <a:p>
            <a:r>
              <a:rPr lang="fr-FR" kern="0" dirty="0" smtClean="0"/>
              <a:t>Une tâche est envoyée aux participants.</a:t>
            </a:r>
          </a:p>
          <a:p>
            <a:r>
              <a:rPr lang="fr-FR" kern="0" dirty="0" err="1" smtClean="0"/>
              <a:t>Workspace</a:t>
            </a:r>
            <a:r>
              <a:rPr lang="fr-FR" kern="0" dirty="0" smtClean="0"/>
              <a:t> d’approbation.</a:t>
            </a:r>
          </a:p>
        </p:txBody>
      </p:sp>
    </p:spTree>
    <p:extLst>
      <p:ext uri="{BB962C8B-B14F-4D97-AF65-F5344CB8AC3E}">
        <p14:creationId xmlns:p14="http://schemas.microsoft.com/office/powerpoint/2010/main" val="177806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9220200" cy="5340350"/>
          </a:xfrm>
        </p:spPr>
        <p:txBody>
          <a:bodyPr/>
          <a:lstStyle/>
          <a:p>
            <a:r>
              <a:rPr lang="fr-FR" dirty="0" smtClean="0"/>
              <a:t>Acquisition d’une tâche :</a:t>
            </a:r>
          </a:p>
          <a:p>
            <a:pPr lvl="1"/>
            <a:r>
              <a:rPr lang="fr-FR" dirty="0" smtClean="0"/>
              <a:t>Clic droit sur la tâche et sélectionner </a:t>
            </a:r>
            <a:br>
              <a:rPr lang="fr-FR" dirty="0" smtClean="0"/>
            </a:br>
            <a:r>
              <a:rPr lang="fr-FR" dirty="0" smtClean="0"/>
              <a:t>« </a:t>
            </a:r>
            <a:r>
              <a:rPr lang="fr-FR" dirty="0" err="1" smtClean="0"/>
              <a:t>Acquire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 »</a:t>
            </a:r>
            <a:br>
              <a:rPr lang="fr-FR" dirty="0" smtClean="0"/>
            </a:br>
            <a:endParaRPr lang="fr-FR" dirty="0"/>
          </a:p>
          <a:p>
            <a:r>
              <a:rPr lang="fr-FR" dirty="0" smtClean="0"/>
              <a:t>Accepter ou rejeter un document :</a:t>
            </a:r>
          </a:p>
          <a:p>
            <a:pPr lvl="1"/>
            <a:r>
              <a:rPr lang="fr-FR" dirty="0" smtClean="0"/>
              <a:t>Acceptation :</a:t>
            </a:r>
          </a:p>
          <a:p>
            <a:pPr lvl="2"/>
            <a:r>
              <a:rPr lang="fr-FR" dirty="0" smtClean="0"/>
              <a:t>Clic droit sur la tâche et « </a:t>
            </a:r>
            <a:r>
              <a:rPr lang="fr-FR" dirty="0" err="1" smtClean="0"/>
              <a:t>Accept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Le document passe à l’état suivant du cycle de vie</a:t>
            </a:r>
          </a:p>
          <a:p>
            <a:pPr lvl="1"/>
            <a:r>
              <a:rPr lang="fr-FR" dirty="0" smtClean="0"/>
              <a:t>Rejet (</a:t>
            </a:r>
            <a:r>
              <a:rPr lang="fr-FR" i="1" dirty="0" smtClean="0"/>
              <a:t>uniquement pour les fiches projet</a:t>
            </a:r>
            <a:r>
              <a:rPr lang="fr-FR" dirty="0" smtClean="0"/>
              <a:t>) :</a:t>
            </a:r>
          </a:p>
          <a:p>
            <a:pPr lvl="2"/>
            <a:r>
              <a:rPr lang="fr-FR" dirty="0" smtClean="0"/>
              <a:t>Clic droit sur la tâche et « </a:t>
            </a:r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Le document passe en correction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Stopper un workflow :</a:t>
            </a:r>
          </a:p>
          <a:p>
            <a:pPr lvl="1"/>
            <a:r>
              <a:rPr lang="fr-FR" dirty="0" smtClean="0"/>
              <a:t>Clic droit sur la tâche et « </a:t>
            </a:r>
            <a:r>
              <a:rPr lang="fr-FR" dirty="0" err="1" smtClean="0"/>
              <a:t>Abort</a:t>
            </a:r>
            <a:r>
              <a:rPr lang="fr-FR" dirty="0" smtClean="0"/>
              <a:t> workflow »</a:t>
            </a:r>
          </a:p>
          <a:p>
            <a:pPr lvl="1"/>
            <a:r>
              <a:rPr lang="fr-FR" dirty="0" smtClean="0"/>
              <a:t>Le document retourne au premier état du cycle de vie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tâches</a:t>
            </a:r>
            <a:endParaRPr lang="fr-FR" dirty="0"/>
          </a:p>
        </p:txBody>
      </p:sp>
      <p:pic>
        <p:nvPicPr>
          <p:cNvPr id="8194" name="Picture 2" descr="C:\Users\loguillo\Desktop\Capture\ScreenHunter_122 Feb. 13 10.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 b="20027"/>
          <a:stretch/>
        </p:blipFill>
        <p:spPr bwMode="auto">
          <a:xfrm>
            <a:off x="5715000" y="914400"/>
            <a:ext cx="3493008" cy="13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1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Dossiers Projet Cours</a:t>
            </a:r>
            <a:endParaRPr lang="fr-FR" dirty="0"/>
          </a:p>
        </p:txBody>
      </p:sp>
      <p:sp>
        <p:nvSpPr>
          <p:cNvPr id="5" name="Rounded Rectangle 4"/>
          <p:cNvSpPr/>
          <p:nvPr/>
        </p:nvSpPr>
        <p:spPr>
          <a:xfrm>
            <a:off x="3444764" y="1831428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 Projet Cours</a:t>
            </a:r>
            <a:endParaRPr lang="en-US" dirty="0"/>
          </a:p>
        </p:txBody>
      </p:sp>
      <p:cxnSp>
        <p:nvCxnSpPr>
          <p:cNvPr id="8" name="Elbow Connector 7"/>
          <p:cNvCxnSpPr>
            <a:stCxn id="5" idx="2"/>
            <a:endCxn id="9" idx="1"/>
          </p:cNvCxnSpPr>
          <p:nvPr/>
        </p:nvCxnSpPr>
        <p:spPr>
          <a:xfrm rot="16200000" flipH="1">
            <a:off x="4285594" y="2171698"/>
            <a:ext cx="373116" cy="911776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28040" y="2509344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67348" y="3273972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919748" y="3426372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72148" y="3578772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Documents</a:t>
            </a:r>
            <a:endParaRPr lang="en-US" dirty="0"/>
          </a:p>
        </p:txBody>
      </p:sp>
      <p:cxnSp>
        <p:nvCxnSpPr>
          <p:cNvPr id="16" name="Elbow Connector 15"/>
          <p:cNvCxnSpPr>
            <a:stCxn id="9" idx="2"/>
          </p:cNvCxnSpPr>
          <p:nvPr/>
        </p:nvCxnSpPr>
        <p:spPr>
          <a:xfrm rot="16200000" flipH="1">
            <a:off x="5827330" y="2791154"/>
            <a:ext cx="612230" cy="126781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www.veryicon.com/icon/png/System/Sleek%20XP%20Basic/User%20Grou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0" y="2210457"/>
            <a:ext cx="837543" cy="8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535416" y="3481552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 Projet Cours</a:t>
            </a:r>
            <a:endParaRPr lang="en-US" dirty="0"/>
          </a:p>
        </p:txBody>
      </p:sp>
      <p:cxnSp>
        <p:nvCxnSpPr>
          <p:cNvPr id="26" name="Elbow Connector 25"/>
          <p:cNvCxnSpPr>
            <a:stCxn id="24" idx="2"/>
            <a:endCxn id="27" idx="1"/>
          </p:cNvCxnSpPr>
          <p:nvPr/>
        </p:nvCxnSpPr>
        <p:spPr>
          <a:xfrm rot="16200000" flipH="1">
            <a:off x="4361794" y="3836274"/>
            <a:ext cx="402020" cy="911776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018692" y="4188372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858000" y="4953000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010400" y="5105400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Dossier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7162800" y="5257800"/>
            <a:ext cx="1143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Documents</a:t>
            </a:r>
            <a:endParaRPr lang="en-US" dirty="0"/>
          </a:p>
        </p:txBody>
      </p:sp>
      <p:cxnSp>
        <p:nvCxnSpPr>
          <p:cNvPr id="32" name="Elbow Connector 31"/>
          <p:cNvCxnSpPr>
            <a:stCxn id="27" idx="2"/>
          </p:cNvCxnSpPr>
          <p:nvPr/>
        </p:nvCxnSpPr>
        <p:spPr>
          <a:xfrm rot="16200000" flipH="1">
            <a:off x="5917982" y="4470182"/>
            <a:ext cx="612230" cy="1267810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http://www.veryicon.com/icon/png/System/Sleek%20XP%20Basic/User%20Grou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1" y="1218871"/>
            <a:ext cx="837543" cy="8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5" idx="3"/>
            <a:endCxn id="3086" idx="1"/>
          </p:cNvCxnSpPr>
          <p:nvPr/>
        </p:nvCxnSpPr>
        <p:spPr>
          <a:xfrm>
            <a:off x="1067784" y="1637643"/>
            <a:ext cx="548550" cy="507309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80" idx="3"/>
            <a:endCxn id="3086" idx="1"/>
          </p:cNvCxnSpPr>
          <p:nvPr/>
        </p:nvCxnSpPr>
        <p:spPr>
          <a:xfrm flipV="1">
            <a:off x="1067783" y="2144952"/>
            <a:ext cx="548551" cy="48427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14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34" y="1683864"/>
            <a:ext cx="922176" cy="9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cons.iconarchive.com/icons/simiographics/secure/512/PadLoc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02" y="4295798"/>
            <a:ext cx="964008" cy="9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19" y="1523341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5" y="4008333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8" y="5105400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 flipV="1">
            <a:off x="2538510" y="2133600"/>
            <a:ext cx="906254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2538510" y="2132024"/>
            <a:ext cx="996906" cy="1641400"/>
          </a:xfrm>
          <a:prstGeom prst="bentConnector3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3" idx="3"/>
            <a:endCxn id="3088" idx="1"/>
          </p:cNvCxnSpPr>
          <p:nvPr/>
        </p:nvCxnSpPr>
        <p:spPr>
          <a:xfrm>
            <a:off x="915548" y="4274870"/>
            <a:ext cx="658954" cy="50293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3"/>
            <a:endCxn id="3088" idx="1"/>
          </p:cNvCxnSpPr>
          <p:nvPr/>
        </p:nvCxnSpPr>
        <p:spPr>
          <a:xfrm flipV="1">
            <a:off x="894631" y="4777802"/>
            <a:ext cx="679871" cy="59413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ross 88"/>
          <p:cNvSpPr/>
          <p:nvPr/>
        </p:nvSpPr>
        <p:spPr>
          <a:xfrm>
            <a:off x="1739751" y="3179707"/>
            <a:ext cx="633510" cy="630293"/>
          </a:xfrm>
          <a:prstGeom prst="plus">
            <a:avLst>
              <a:gd name="adj" fmla="val 3876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1600527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ounded Rectangle 102"/>
          <p:cNvSpPr/>
          <p:nvPr/>
        </p:nvSpPr>
        <p:spPr>
          <a:xfrm>
            <a:off x="8339380" y="1295727"/>
            <a:ext cx="11430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Etat 1</a:t>
            </a:r>
            <a:endParaRPr lang="en-US" sz="1100" b="1" dirty="0"/>
          </a:p>
        </p:txBody>
      </p:sp>
      <p:sp>
        <p:nvSpPr>
          <p:cNvPr id="104" name="Rounded Rectangle 103"/>
          <p:cNvSpPr/>
          <p:nvPr/>
        </p:nvSpPr>
        <p:spPr>
          <a:xfrm>
            <a:off x="8342376" y="2210457"/>
            <a:ext cx="11430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Etat 2</a:t>
            </a:r>
            <a:endParaRPr lang="en-US" sz="1100" b="1" dirty="0"/>
          </a:p>
        </p:txBody>
      </p:sp>
      <p:cxnSp>
        <p:nvCxnSpPr>
          <p:cNvPr id="92" name="Straight Arrow Connector 91"/>
          <p:cNvCxnSpPr>
            <a:stCxn id="15" idx="0"/>
            <a:endCxn id="103" idx="1"/>
          </p:cNvCxnSpPr>
          <p:nvPr/>
        </p:nvCxnSpPr>
        <p:spPr>
          <a:xfrm flipV="1">
            <a:off x="7643648" y="1600527"/>
            <a:ext cx="695732" cy="1978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03" idx="2"/>
            <a:endCxn id="104" idx="0"/>
          </p:cNvCxnSpPr>
          <p:nvPr/>
        </p:nvCxnSpPr>
        <p:spPr>
          <a:xfrm>
            <a:off x="8910880" y="1905327"/>
            <a:ext cx="2996" cy="305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04" idx="2"/>
          </p:cNvCxnSpPr>
          <p:nvPr/>
        </p:nvCxnSpPr>
        <p:spPr>
          <a:xfrm>
            <a:off x="8913876" y="2820057"/>
            <a:ext cx="0" cy="6614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39" y="2476202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4" y="3224784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3" y="1564891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://icons.iconarchive.com/icons/hopstarter/scrap/256/User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350499"/>
            <a:ext cx="533073" cy="5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Elbow Connector 99"/>
          <p:cNvCxnSpPr/>
          <p:nvPr/>
        </p:nvCxnSpPr>
        <p:spPr>
          <a:xfrm flipV="1">
            <a:off x="2538510" y="3886200"/>
            <a:ext cx="996906" cy="991450"/>
          </a:xfrm>
          <a:prstGeom prst="bentConnector3">
            <a:avLst>
              <a:gd name="adj1" fmla="val 62230"/>
            </a:avLst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flipV="1">
            <a:off x="2538510" y="2234184"/>
            <a:ext cx="906254" cy="2641574"/>
          </a:xfrm>
          <a:prstGeom prst="bentConnector3">
            <a:avLst>
              <a:gd name="adj1" fmla="val 68835"/>
            </a:avLst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46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3" grpId="0" animBg="1"/>
      <p:bldP spid="10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euroscript | Collège de Rosemont – Mise a jour Documentum – Suivi 1 / </a:t>
            </a:r>
            <a:fld id="{1CD0D0F2-8217-4AF4-BCEC-F388F180C873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Détails</a:t>
            </a:r>
            <a:r>
              <a:rPr lang="en-CA" dirty="0" smtClean="0"/>
              <a:t> des workflows</a:t>
            </a:r>
            <a:endParaRPr lang="fr-CA" dirty="0"/>
          </a:p>
        </p:txBody>
      </p:sp>
      <p:sp>
        <p:nvSpPr>
          <p:cNvPr id="28" name="Rectangle 27"/>
          <p:cNvSpPr/>
          <p:nvPr/>
        </p:nvSpPr>
        <p:spPr>
          <a:xfrm>
            <a:off x="310244" y="2612570"/>
            <a:ext cx="1219200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Révision Pédagogique</a:t>
            </a: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571501" y="1409698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Start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3913415" y="3619498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Révision de Contenu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2139044" y="2612570"/>
            <a:ext cx="1143000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Révision Pédagogique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8953500" y="4648200"/>
            <a:ext cx="685800" cy="685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Fin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3913415" y="2612569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Révision de Contenu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3913415" y="4648200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Correction Finale</a:t>
            </a:r>
          </a:p>
        </p:txBody>
      </p:sp>
      <p:cxnSp>
        <p:nvCxnSpPr>
          <p:cNvPr id="36" name="Straight Arrow Connector 35"/>
          <p:cNvCxnSpPr>
            <a:stCxn id="29" idx="4"/>
            <a:endCxn id="28" idx="0"/>
          </p:cNvCxnSpPr>
          <p:nvPr/>
        </p:nvCxnSpPr>
        <p:spPr>
          <a:xfrm>
            <a:off x="914401" y="2095498"/>
            <a:ext cx="5443" cy="517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244" y="1524000"/>
            <a:ext cx="1436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Document </a:t>
            </a:r>
          </a:p>
          <a:p>
            <a:pPr algn="ctr"/>
            <a:r>
              <a:rPr lang="fr-FR" sz="1100" dirty="0" smtClean="0"/>
              <a:t>« Rédaction »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8539844" y="3940626"/>
            <a:ext cx="12300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Document </a:t>
            </a:r>
          </a:p>
          <a:p>
            <a:pPr algn="ctr"/>
            <a:r>
              <a:rPr lang="fr-FR" sz="1100" dirty="0" smtClean="0"/>
              <a:t>« Préparation à l’entente »</a:t>
            </a:r>
            <a:endParaRPr lang="en-US" sz="1100" dirty="0"/>
          </a:p>
        </p:txBody>
      </p:sp>
      <p:cxnSp>
        <p:nvCxnSpPr>
          <p:cNvPr id="41" name="Straight Arrow Connector 40"/>
          <p:cNvCxnSpPr>
            <a:stCxn id="28" idx="3"/>
            <a:endCxn id="31" idx="1"/>
          </p:cNvCxnSpPr>
          <p:nvPr/>
        </p:nvCxnSpPr>
        <p:spPr>
          <a:xfrm>
            <a:off x="1529444" y="2933699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1" idx="3"/>
            <a:endCxn id="34" idx="1"/>
          </p:cNvCxnSpPr>
          <p:nvPr/>
        </p:nvCxnSpPr>
        <p:spPr>
          <a:xfrm flipV="1">
            <a:off x="3282044" y="2933698"/>
            <a:ext cx="63137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78952" y="4648200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Correction Finale</a:t>
            </a:r>
            <a:endParaRPr lang="en-US" sz="1200" dirty="0"/>
          </a:p>
        </p:txBody>
      </p:sp>
      <p:cxnSp>
        <p:nvCxnSpPr>
          <p:cNvPr id="44" name="Straight Arrow Connector 43"/>
          <p:cNvCxnSpPr>
            <a:stCxn id="35" idx="3"/>
            <a:endCxn id="43" idx="1"/>
          </p:cNvCxnSpPr>
          <p:nvPr/>
        </p:nvCxnSpPr>
        <p:spPr>
          <a:xfrm>
            <a:off x="5012872" y="4969329"/>
            <a:ext cx="766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40387" y="4648199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Préparation à l’Entente</a:t>
            </a:r>
          </a:p>
        </p:txBody>
      </p:sp>
      <p:cxnSp>
        <p:nvCxnSpPr>
          <p:cNvPr id="46" name="Straight Arrow Connector 45"/>
          <p:cNvCxnSpPr>
            <a:stCxn id="34" idx="2"/>
            <a:endCxn id="30" idx="0"/>
          </p:cNvCxnSpPr>
          <p:nvPr/>
        </p:nvCxnSpPr>
        <p:spPr>
          <a:xfrm>
            <a:off x="4463144" y="3254826"/>
            <a:ext cx="0" cy="364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2"/>
            <a:endCxn id="35" idx="0"/>
          </p:cNvCxnSpPr>
          <p:nvPr/>
        </p:nvCxnSpPr>
        <p:spPr>
          <a:xfrm>
            <a:off x="4463144" y="4261755"/>
            <a:ext cx="0" cy="386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45" idx="1"/>
          </p:cNvCxnSpPr>
          <p:nvPr/>
        </p:nvCxnSpPr>
        <p:spPr>
          <a:xfrm flipV="1">
            <a:off x="6878409" y="4969328"/>
            <a:ext cx="56197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33" idx="2"/>
          </p:cNvCxnSpPr>
          <p:nvPr/>
        </p:nvCxnSpPr>
        <p:spPr>
          <a:xfrm>
            <a:off x="8539844" y="4969328"/>
            <a:ext cx="413656" cy="21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4"/>
          <p:cNvSpPr>
            <a:spLocks noGrp="1"/>
          </p:cNvSpPr>
          <p:nvPr>
            <p:ph idx="1"/>
          </p:nvPr>
        </p:nvSpPr>
        <p:spPr>
          <a:xfrm>
            <a:off x="228600" y="765630"/>
            <a:ext cx="9220200" cy="407236"/>
          </a:xfrm>
        </p:spPr>
        <p:txBody>
          <a:bodyPr/>
          <a:lstStyle/>
          <a:p>
            <a:r>
              <a:rPr lang="fr-FR" dirty="0" smtClean="0"/>
              <a:t>Workflow Conception :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196943" y="957943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Tâche Manuelle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6430738" y="936171"/>
            <a:ext cx="121647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Tâche Automatique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3723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euroscript | Collège de Rosemont – Mise a jour Documentum – Suivi 1 / </a:t>
            </a:r>
            <a:fld id="{1CD0D0F2-8217-4AF4-BCEC-F388F180C873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Détails</a:t>
            </a:r>
            <a:r>
              <a:rPr lang="en-CA" dirty="0" smtClean="0"/>
              <a:t> des workflows</a:t>
            </a:r>
            <a:endParaRPr lang="fr-CA" dirty="0"/>
          </a:p>
        </p:txBody>
      </p:sp>
      <p:sp>
        <p:nvSpPr>
          <p:cNvPr id="52" name="Content Placeholder 4"/>
          <p:cNvSpPr>
            <a:spLocks noGrp="1"/>
          </p:cNvSpPr>
          <p:nvPr>
            <p:ph idx="1"/>
          </p:nvPr>
        </p:nvSpPr>
        <p:spPr>
          <a:xfrm>
            <a:off x="228600" y="765630"/>
            <a:ext cx="9220200" cy="407236"/>
          </a:xfrm>
        </p:spPr>
        <p:txBody>
          <a:bodyPr/>
          <a:lstStyle/>
          <a:p>
            <a:r>
              <a:rPr lang="fr-FR" dirty="0" smtClean="0"/>
              <a:t>Workflow Fiche Projet 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09600" y="3779172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Sauvegarde</a:t>
            </a: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816428" y="2132692"/>
            <a:ext cx="685800" cy="685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Start</a:t>
            </a:r>
            <a:endParaRPr lang="en-US" sz="1100" dirty="0"/>
          </a:p>
        </p:txBody>
      </p:sp>
      <p:sp>
        <p:nvSpPr>
          <p:cNvPr id="39" name="Rectangle 38"/>
          <p:cNvSpPr/>
          <p:nvPr/>
        </p:nvSpPr>
        <p:spPr>
          <a:xfrm>
            <a:off x="4947556" y="3779171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 Approbation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2667000" y="2129985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 Correction</a:t>
            </a:r>
            <a:endParaRPr lang="en-US" sz="1200" dirty="0"/>
          </a:p>
        </p:txBody>
      </p:sp>
      <p:sp>
        <p:nvSpPr>
          <p:cNvPr id="53" name="Oval 52"/>
          <p:cNvSpPr/>
          <p:nvPr/>
        </p:nvSpPr>
        <p:spPr>
          <a:xfrm>
            <a:off x="7587341" y="2132692"/>
            <a:ext cx="685800" cy="685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Fin</a:t>
            </a:r>
            <a:endParaRPr lang="en-US" sz="1100" dirty="0"/>
          </a:p>
        </p:txBody>
      </p:sp>
      <p:sp>
        <p:nvSpPr>
          <p:cNvPr id="54" name="Rectangle 53"/>
          <p:cNvSpPr/>
          <p:nvPr/>
        </p:nvSpPr>
        <p:spPr>
          <a:xfrm>
            <a:off x="2667000" y="3779173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approbation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4947555" y="2129986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Envoi en correction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380512" y="3779173"/>
            <a:ext cx="109945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Approbation</a:t>
            </a:r>
            <a:endParaRPr lang="en-US" sz="1200" dirty="0"/>
          </a:p>
        </p:txBody>
      </p:sp>
      <p:cxnSp>
        <p:nvCxnSpPr>
          <p:cNvPr id="57" name="Straight Arrow Connector 56"/>
          <p:cNvCxnSpPr>
            <a:stCxn id="27" idx="4"/>
            <a:endCxn id="26" idx="0"/>
          </p:cNvCxnSpPr>
          <p:nvPr/>
        </p:nvCxnSpPr>
        <p:spPr>
          <a:xfrm>
            <a:off x="1159328" y="2818492"/>
            <a:ext cx="1" cy="960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6" idx="3"/>
            <a:endCxn id="54" idx="1"/>
          </p:cNvCxnSpPr>
          <p:nvPr/>
        </p:nvCxnSpPr>
        <p:spPr>
          <a:xfrm>
            <a:off x="1709057" y="4100301"/>
            <a:ext cx="95794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3"/>
            <a:endCxn id="39" idx="1"/>
          </p:cNvCxnSpPr>
          <p:nvPr/>
        </p:nvCxnSpPr>
        <p:spPr>
          <a:xfrm flipV="1">
            <a:off x="3766457" y="4100300"/>
            <a:ext cx="1181099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9" idx="0"/>
            <a:endCxn id="55" idx="2"/>
          </p:cNvCxnSpPr>
          <p:nvPr/>
        </p:nvCxnSpPr>
        <p:spPr>
          <a:xfrm flipH="1" flipV="1">
            <a:off x="5497284" y="2772243"/>
            <a:ext cx="1" cy="1006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1"/>
            <a:endCxn id="50" idx="3"/>
          </p:cNvCxnSpPr>
          <p:nvPr/>
        </p:nvCxnSpPr>
        <p:spPr>
          <a:xfrm flipH="1" flipV="1">
            <a:off x="3766457" y="2451114"/>
            <a:ext cx="118109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2"/>
            <a:endCxn id="54" idx="0"/>
          </p:cNvCxnSpPr>
          <p:nvPr/>
        </p:nvCxnSpPr>
        <p:spPr>
          <a:xfrm>
            <a:off x="3216729" y="2772242"/>
            <a:ext cx="0" cy="1006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3"/>
            <a:endCxn id="56" idx="1"/>
          </p:cNvCxnSpPr>
          <p:nvPr/>
        </p:nvCxnSpPr>
        <p:spPr>
          <a:xfrm>
            <a:off x="6047013" y="4100300"/>
            <a:ext cx="1333499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6" idx="0"/>
            <a:endCxn id="53" idx="4"/>
          </p:cNvCxnSpPr>
          <p:nvPr/>
        </p:nvCxnSpPr>
        <p:spPr>
          <a:xfrm flipV="1">
            <a:off x="7930241" y="2818492"/>
            <a:ext cx="0" cy="9606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/>
          <p:nvPr/>
        </p:nvSpPr>
        <p:spPr>
          <a:xfrm rot="5400000">
            <a:off x="1099458" y="4225487"/>
            <a:ext cx="206828" cy="8817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381000" y="4915361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Création d’une version mineure en lecture avec un label « ORIGINAL »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0871" y="1600200"/>
            <a:ext cx="1436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Document </a:t>
            </a:r>
          </a:p>
          <a:p>
            <a:pPr algn="ctr"/>
            <a:r>
              <a:rPr lang="fr-FR" sz="1100" dirty="0" smtClean="0"/>
              <a:t>« En Elaboration »</a:t>
            </a:r>
            <a:endParaRPr lang="en-US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8371115" y="2235669"/>
            <a:ext cx="1230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Document </a:t>
            </a:r>
          </a:p>
          <a:p>
            <a:pPr algn="ctr"/>
            <a:r>
              <a:rPr lang="fr-FR" sz="1100" dirty="0" smtClean="0"/>
              <a:t>« Approuvé »</a:t>
            </a:r>
            <a:endParaRPr 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7453087" cy="102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8196943" y="957943"/>
            <a:ext cx="1099457" cy="64225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Tâche Manuelle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6430738" y="936171"/>
            <a:ext cx="1216477" cy="64225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Tâche Automatique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92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Application des workflows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734457"/>
            <a:ext cx="83820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fr-FR" kern="0" dirty="0" smtClean="0"/>
              <a:t>Démonstration</a:t>
            </a:r>
          </a:p>
          <a:p>
            <a:pPr>
              <a:lnSpc>
                <a:spcPct val="150000"/>
              </a:lnSpc>
            </a:pP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41588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euroscript | Collège de Rosemont – Mise a jour Documentum – Suivi 1 / </a:t>
            </a:r>
            <a:fld id="{1CD0D0F2-8217-4AF4-BCEC-F388F180C873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fr-CA" dirty="0"/>
          </a:p>
        </p:txBody>
      </p:sp>
      <p:pic>
        <p:nvPicPr>
          <p:cNvPr id="9218" name="Picture 2" descr="http://t2.gstatic.com/images?q=tbn:ANd9GcQKaL0qyx6P2_RtY-LXc50bQAUOwtlui83PKSqZlSLF83OwyL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2133600" cy="197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7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pp_back_f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650" cy="6858000"/>
          </a:xfrm>
          <a:prstGeom prst="rect">
            <a:avLst/>
          </a:prstGeom>
        </p:spPr>
      </p:pic>
      <p:sp>
        <p:nvSpPr>
          <p:cNvPr id="37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09800"/>
            <a:ext cx="8229600" cy="3810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</a:pPr>
            <a:r>
              <a:rPr lang="fr-FR" sz="1800" dirty="0" smtClean="0">
                <a:solidFill>
                  <a:schemeClr val="bg1"/>
                </a:solidFill>
                <a:latin typeface="Arial"/>
                <a:cs typeface="Arial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5940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URL de l’application </a:t>
            </a:r>
            <a:r>
              <a:rPr lang="fr-FR" dirty="0"/>
              <a:t>: </a:t>
            </a:r>
            <a:r>
              <a:rPr lang="fr-FR" dirty="0">
                <a:solidFill>
                  <a:srgbClr val="0954FB"/>
                </a:solidFill>
              </a:rPr>
              <a:t>http://</a:t>
            </a:r>
            <a:r>
              <a:rPr lang="fr-FR" dirty="0" smtClean="0">
                <a:solidFill>
                  <a:srgbClr val="0954FB"/>
                </a:solidFill>
              </a:rPr>
              <a:t>10.1.0.214:8080/D2</a:t>
            </a:r>
            <a:endParaRPr lang="fr-FR" dirty="0">
              <a:solidFill>
                <a:srgbClr val="0954FB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 smtClean="0"/>
              <a:t>Connexion à l’application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Choix du </a:t>
            </a:r>
            <a:r>
              <a:rPr lang="fr-FR" dirty="0" err="1" smtClean="0"/>
              <a:t>workspace</a:t>
            </a:r>
            <a:r>
              <a:rPr lang="fr-FR" dirty="0" smtClean="0"/>
              <a:t> :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Workspace</a:t>
            </a:r>
            <a:r>
              <a:rPr lang="fr-FR" dirty="0" smtClean="0"/>
              <a:t> Général : permet de gérer le contenu </a:t>
            </a:r>
          </a:p>
          <a:p>
            <a:pPr lvl="1">
              <a:lnSpc>
                <a:spcPct val="150000"/>
              </a:lnSpc>
            </a:pPr>
            <a:r>
              <a:rPr lang="fr-FR" dirty="0" err="1" smtClean="0"/>
              <a:t>Workspace</a:t>
            </a:r>
            <a:r>
              <a:rPr lang="fr-FR" dirty="0" smtClean="0"/>
              <a:t> </a:t>
            </a:r>
            <a:r>
              <a:rPr lang="fr-FR" dirty="0" err="1" smtClean="0"/>
              <a:t>Approvers</a:t>
            </a:r>
            <a:r>
              <a:rPr lang="fr-FR" dirty="0" smtClean="0"/>
              <a:t> : permet de gérer les tâches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Connexion</a:t>
            </a:r>
            <a:endParaRPr lang="fr-FR" dirty="0"/>
          </a:p>
        </p:txBody>
      </p:sp>
      <p:pic>
        <p:nvPicPr>
          <p:cNvPr id="5122" name="Picture 2" descr="C:\Users\loguillo\Desktop\ScreenHunter_94 Feb. 13 13.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13539" r="26381" b="50000"/>
          <a:stretch/>
        </p:blipFill>
        <p:spPr bwMode="auto">
          <a:xfrm>
            <a:off x="2743200" y="4191000"/>
            <a:ext cx="463668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euroscript</a:t>
            </a:r>
            <a:r>
              <a:rPr lang="fr-FR" dirty="0"/>
              <a:t> | Collège de Rosemont – POC D2 – </a:t>
            </a:r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Interface Générale</a:t>
            </a:r>
            <a:endParaRPr lang="fr-FR" dirty="0"/>
          </a:p>
        </p:txBody>
      </p:sp>
      <p:pic>
        <p:nvPicPr>
          <p:cNvPr id="5" name="Picture 4" descr="C:\Users\loguillo\Desktop\Screenshot\ScreenHunter_15 Feb. 13 09.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5" y="1600200"/>
            <a:ext cx="906156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09600" y="3143250"/>
            <a:ext cx="2133600" cy="133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1200" b="1">
                <a:effectLst/>
                <a:latin typeface="Calibri"/>
                <a:ea typeface="SimSun"/>
                <a:cs typeface="Times New Roman"/>
              </a:rPr>
              <a:t>Arborescence des dossiers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" y="1490345"/>
            <a:ext cx="285750" cy="99568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05200" y="1120140"/>
            <a:ext cx="132842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SimSun"/>
                <a:cs typeface="Times New Roman"/>
              </a:rPr>
              <a:t>Menu supérieur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45510" y="1439545"/>
            <a:ext cx="456565" cy="35306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324600" y="1169670"/>
            <a:ext cx="152654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SimSun"/>
                <a:cs typeface="Times New Roman"/>
              </a:rPr>
              <a:t>Filtre des versions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18350" y="1454150"/>
            <a:ext cx="473075" cy="32702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851140" y="1195387"/>
            <a:ext cx="1105535" cy="33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>
                <a:effectLst/>
                <a:latin typeface="Calibri"/>
                <a:ea typeface="SimSun"/>
                <a:cs typeface="Times New Roman"/>
              </a:rPr>
              <a:t>Préférences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20125" y="1476375"/>
            <a:ext cx="436880" cy="30035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52400" y="556260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SimSun"/>
                <a:cs typeface="Times New Roman"/>
              </a:rPr>
              <a:t>Liste des versions du document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02945" y="4493260"/>
            <a:ext cx="249555" cy="100012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828800" y="550926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>
                <a:effectLst/>
                <a:latin typeface="Calibri"/>
                <a:ea typeface="SimSun"/>
                <a:cs typeface="Times New Roman"/>
              </a:rPr>
              <a:t>Historique de l’audit du document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600200" y="4495800"/>
            <a:ext cx="939800" cy="100901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107045" y="5493385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SimSun"/>
                <a:cs typeface="Times New Roman"/>
              </a:rPr>
              <a:t>Liste des dossiers et documents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3982720"/>
            <a:ext cx="1043941" cy="147574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600200" y="3538855"/>
            <a:ext cx="1341813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Cabinet concerné par le POC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851660" y="3276600"/>
            <a:ext cx="129540" cy="26225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1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guillo\Desktop\Screenshot\Workflow Gestion\ScreenHunter_61 Feb. 13 10.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0" y="1554512"/>
            <a:ext cx="8990660" cy="37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euroscript</a:t>
            </a:r>
            <a:r>
              <a:rPr lang="fr-FR" dirty="0"/>
              <a:t> | Collège de Rosemont – POC D2 – </a:t>
            </a:r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Interface Approbateur</a:t>
            </a:r>
            <a:endParaRPr lang="fr-FR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CA" sz="1200" b="1" dirty="0" smtClean="0">
                <a:effectLst/>
                <a:latin typeface="Calibri"/>
                <a:ea typeface="SimSun"/>
                <a:cs typeface="Times New Roman"/>
              </a:rPr>
              <a:t>Arborescence des tâches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" y="1490345"/>
            <a:ext cx="446722" cy="1176655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00780" y="1066800"/>
            <a:ext cx="1328420" cy="37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SimSun"/>
                <a:cs typeface="Times New Roman"/>
              </a:rPr>
              <a:t>Menu supérieur</a:t>
            </a:r>
            <a:endParaRPr lang="en-US" sz="110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635" y="1371600"/>
            <a:ext cx="456565" cy="35306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52400" y="556260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Notes de la tâche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02945" y="4267200"/>
            <a:ext cx="440055" cy="1226186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828800" y="5509260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Pièces jointes à la tâche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070100" y="4267200"/>
            <a:ext cx="469900" cy="1237616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107045" y="5493385"/>
            <a:ext cx="1699260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1200" b="1" dirty="0" smtClean="0">
                <a:effectLst/>
                <a:latin typeface="Calibri"/>
                <a:ea typeface="SimSun"/>
                <a:cs typeface="Times New Roman"/>
              </a:rPr>
              <a:t>Liste des tâches</a:t>
            </a:r>
            <a:endParaRPr lang="en-US" sz="1100" dirty="0">
              <a:effectLst/>
              <a:latin typeface="Calibri"/>
              <a:ea typeface="SimSun"/>
              <a:cs typeface="Times New Roman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3982720"/>
            <a:ext cx="1043941" cy="147574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6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8915400" cy="1377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Lors de la première ouverture ou modification d’un document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Choisir l’emplacement de sauvegarde sur le poste local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Réglage du chemin de sauvegarde</a:t>
            </a:r>
            <a:endParaRPr lang="fr-FR" dirty="0"/>
          </a:p>
        </p:txBody>
      </p:sp>
      <p:pic>
        <p:nvPicPr>
          <p:cNvPr id="4098" name="Picture 2" descr="C:\Users\loguillo\Desktop\Screenshot\ScreenHunter_29 Feb. 13 09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414147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hristian.mineau\Downloads\1385498087_Gnome-Dialog-Warning-6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02" y="3013202"/>
            <a:ext cx="720598" cy="7205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151755" y="2740025"/>
            <a:ext cx="457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kern="0" dirty="0" smtClean="0"/>
              <a:t>Emplacement recommand</a:t>
            </a:r>
            <a:r>
              <a:rPr lang="fr-FR" kern="0" dirty="0"/>
              <a:t>é</a:t>
            </a:r>
            <a:r>
              <a:rPr lang="fr-FR" kern="0" dirty="0" smtClean="0"/>
              <a:t> : </a:t>
            </a:r>
            <a:r>
              <a:rPr lang="fr-FR" b="1" kern="0" dirty="0" smtClean="0"/>
              <a:t>C:\Temp\Documentum</a:t>
            </a:r>
            <a:endParaRPr lang="fr-FR" b="1" kern="0" dirty="0"/>
          </a:p>
        </p:txBody>
      </p:sp>
      <p:pic>
        <p:nvPicPr>
          <p:cNvPr id="8" name="Picture 7" descr="C:\Users\christian.mineau\Downloads\1385498087_Gnome-Dialog-Warning-6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66" y="4526534"/>
            <a:ext cx="720598" cy="7205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04155" y="4260850"/>
            <a:ext cx="4572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6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0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5pPr>
            <a:lvl6pPr marL="215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6pPr>
            <a:lvl7pPr marL="261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7pPr>
            <a:lvl8pPr marL="3073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8pPr>
            <a:lvl9pPr marL="3530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ë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kern="0" dirty="0" smtClean="0"/>
              <a:t>Espace personnel déconseillé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kern="0" dirty="0" smtClean="0">
                <a:latin typeface="Calibri"/>
                <a:cs typeface="Calibri"/>
              </a:rPr>
              <a:t>→ </a:t>
            </a:r>
            <a:r>
              <a:rPr lang="fr-FR" b="1" kern="0" dirty="0" smtClean="0"/>
              <a:t>Impact performances</a:t>
            </a:r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335102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908051"/>
            <a:ext cx="5981700" cy="6921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C000"/>
                </a:solidFill>
              </a:rPr>
              <a:t>Prise en main de l’interface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euroscript</a:t>
            </a:r>
            <a:r>
              <a:rPr lang="fr-FR" dirty="0" smtClean="0"/>
              <a:t>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150" y="0"/>
            <a:ext cx="8928100" cy="533400"/>
          </a:xfrm>
        </p:spPr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83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dirty="0" smtClean="0"/>
              <a:t>Interface </a:t>
            </a:r>
            <a:r>
              <a:rPr lang="fr-CA" dirty="0"/>
              <a:t>de l'application</a:t>
            </a:r>
          </a:p>
          <a:p>
            <a:pPr>
              <a:lnSpc>
                <a:spcPct val="150000"/>
              </a:lnSpc>
            </a:pPr>
            <a:r>
              <a:rPr lang="fr-CA" dirty="0" smtClean="0">
                <a:solidFill>
                  <a:srgbClr val="FFC000"/>
                </a:solidFill>
              </a:rPr>
              <a:t>Actions </a:t>
            </a:r>
            <a:r>
              <a:rPr lang="fr-CA" dirty="0">
                <a:solidFill>
                  <a:srgbClr val="FFC000"/>
                </a:solidFill>
              </a:rPr>
              <a:t>sur les documents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Fonctionnalité </a:t>
            </a:r>
            <a:r>
              <a:rPr lang="fr-CA" dirty="0"/>
              <a:t>de Mass Update</a:t>
            </a:r>
          </a:p>
          <a:p>
            <a:pPr>
              <a:lnSpc>
                <a:spcPct val="150000"/>
              </a:lnSpc>
            </a:pPr>
            <a:r>
              <a:rPr lang="fr-CA" dirty="0" smtClean="0"/>
              <a:t>Les </a:t>
            </a:r>
            <a:r>
              <a:rPr lang="fr-CA" dirty="0"/>
              <a:t>Workflows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euroscript | Collège de Rosemont – POC D2 – Formation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322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script International | 2012">
  <a:themeElements>
    <a:clrScheme name="euroscript 25th anniversary theme">
      <a:dk1>
        <a:srgbClr val="244061"/>
      </a:dk1>
      <a:lt1>
        <a:srgbClr val="FFFFFF"/>
      </a:lt1>
      <a:dk2>
        <a:srgbClr val="1F497D"/>
      </a:dk2>
      <a:lt2>
        <a:srgbClr val="BFBFBF"/>
      </a:lt2>
      <a:accent1>
        <a:srgbClr val="244061"/>
      </a:accent1>
      <a:accent2>
        <a:srgbClr val="632423"/>
      </a:accent2>
      <a:accent3>
        <a:srgbClr val="366092"/>
      </a:accent3>
      <a:accent4>
        <a:srgbClr val="548DD4"/>
      </a:accent4>
      <a:accent5>
        <a:srgbClr val="DBE5F1"/>
      </a:accent5>
      <a:accent6>
        <a:srgbClr val="BFBFBF"/>
      </a:accent6>
      <a:hlink>
        <a:srgbClr val="B9CDE4"/>
      </a:hlink>
      <a:folHlink>
        <a:srgbClr val="C00000"/>
      </a:folHlink>
    </a:clrScheme>
    <a:fontScheme name="PPT_DINA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PT_DINA4 1">
        <a:dk1>
          <a:srgbClr val="000000"/>
        </a:dk1>
        <a:lt1>
          <a:srgbClr val="FFFFFF"/>
        </a:lt1>
        <a:dk2>
          <a:srgbClr val="003895"/>
        </a:dk2>
        <a:lt2>
          <a:srgbClr val="809BCA"/>
        </a:lt2>
        <a:accent1>
          <a:srgbClr val="CCD7EA"/>
        </a:accent1>
        <a:accent2>
          <a:srgbClr val="AC033B"/>
        </a:accent2>
        <a:accent3>
          <a:srgbClr val="FFFFFF"/>
        </a:accent3>
        <a:accent4>
          <a:srgbClr val="000000"/>
        </a:accent4>
        <a:accent5>
          <a:srgbClr val="E2E8F3"/>
        </a:accent5>
        <a:accent6>
          <a:srgbClr val="9B0235"/>
        </a:accent6>
        <a:hlink>
          <a:srgbClr val="3D7EDB"/>
        </a:hlink>
        <a:folHlink>
          <a:srgbClr val="D681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3895"/>
      </a:dk2>
      <a:lt2>
        <a:srgbClr val="809BCA"/>
      </a:lt2>
      <a:accent1>
        <a:srgbClr val="CCD7EA"/>
      </a:accent1>
      <a:accent2>
        <a:srgbClr val="AC033B"/>
      </a:accent2>
      <a:accent3>
        <a:srgbClr val="FFFFFF"/>
      </a:accent3>
      <a:accent4>
        <a:srgbClr val="000000"/>
      </a:accent4>
      <a:accent5>
        <a:srgbClr val="E2E8F3"/>
      </a:accent5>
      <a:accent6>
        <a:srgbClr val="9B0235"/>
      </a:accent6>
      <a:hlink>
        <a:srgbClr val="3D7EDB"/>
      </a:hlink>
      <a:folHlink>
        <a:srgbClr val="D681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3895"/>
      </a:dk2>
      <a:lt2>
        <a:srgbClr val="809BCA"/>
      </a:lt2>
      <a:accent1>
        <a:srgbClr val="CCD7EA"/>
      </a:accent1>
      <a:accent2>
        <a:srgbClr val="AC033B"/>
      </a:accent2>
      <a:accent3>
        <a:srgbClr val="FFFFFF"/>
      </a:accent3>
      <a:accent4>
        <a:srgbClr val="000000"/>
      </a:accent4>
      <a:accent5>
        <a:srgbClr val="E2E8F3"/>
      </a:accent5>
      <a:accent6>
        <a:srgbClr val="9B0235"/>
      </a:accent6>
      <a:hlink>
        <a:srgbClr val="3D7EDB"/>
      </a:hlink>
      <a:folHlink>
        <a:srgbClr val="D681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12071</TotalTime>
  <Words>1429</Words>
  <Application>Microsoft Office PowerPoint</Application>
  <PresentationFormat>A4 Paper (210x297 mm)</PresentationFormat>
  <Paragraphs>315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euroscript International | 2012</vt:lpstr>
      <vt:lpstr>Collège de Rosemont – POC D2 – Formation </vt:lpstr>
      <vt:lpstr>Agenda</vt:lpstr>
      <vt:lpstr>Agenda</vt:lpstr>
      <vt:lpstr>Connexion</vt:lpstr>
      <vt:lpstr>Interface Générale</vt:lpstr>
      <vt:lpstr>Interface Approbateur</vt:lpstr>
      <vt:lpstr>Réglage du chemin de sauvegarde</vt:lpstr>
      <vt:lpstr>Application</vt:lpstr>
      <vt:lpstr>Agenda</vt:lpstr>
      <vt:lpstr>Types de document</vt:lpstr>
      <vt:lpstr>Création d’un document</vt:lpstr>
      <vt:lpstr>Création d’un document</vt:lpstr>
      <vt:lpstr>Création d’un document</vt:lpstr>
      <vt:lpstr>Héritage</vt:lpstr>
      <vt:lpstr>Règle de création d’un document</vt:lpstr>
      <vt:lpstr>Application</vt:lpstr>
      <vt:lpstr>Création d’un dossier</vt:lpstr>
      <vt:lpstr>Lecture d’un document</vt:lpstr>
      <vt:lpstr>Suppression d’un document</vt:lpstr>
      <vt:lpstr>Modification d’un document</vt:lpstr>
      <vt:lpstr>Application</vt:lpstr>
      <vt:lpstr>Modification des propriétés d’un document</vt:lpstr>
      <vt:lpstr>Gestion des participants</vt:lpstr>
      <vt:lpstr>Version et Audit</vt:lpstr>
      <vt:lpstr>Recherche</vt:lpstr>
      <vt:lpstr>Recherche</vt:lpstr>
      <vt:lpstr>Application</vt:lpstr>
      <vt:lpstr>Agenda</vt:lpstr>
      <vt:lpstr>Mass update</vt:lpstr>
      <vt:lpstr>Application</vt:lpstr>
      <vt:lpstr>Agenda</vt:lpstr>
      <vt:lpstr>Envoi en workflow</vt:lpstr>
      <vt:lpstr>Gestion des tâches</vt:lpstr>
      <vt:lpstr>Sécurité Dossiers Projet Cours</vt:lpstr>
      <vt:lpstr>Détails des workflows</vt:lpstr>
      <vt:lpstr>Détails des workflows</vt:lpstr>
      <vt:lpstr>Application</vt:lpstr>
      <vt:lpstr>Questions</vt:lpstr>
      <vt:lpstr>PowerPoint Presentation</vt:lpstr>
    </vt:vector>
  </TitlesOfParts>
  <Company>euroscript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euroscript International S.A.</dc:title>
  <dc:creator>Louis.GUILLOT@euroscript.ca</dc:creator>
  <dc:description>euroscript ppt template; DINA4.</dc:description>
  <cp:lastModifiedBy>LEIFER, Guillaume</cp:lastModifiedBy>
  <cp:revision>1378</cp:revision>
  <cp:lastPrinted>2012-04-12T09:12:14Z</cp:lastPrinted>
  <dcterms:created xsi:type="dcterms:W3CDTF">2010-05-04T10:31:10Z</dcterms:created>
  <dcterms:modified xsi:type="dcterms:W3CDTF">2014-02-19T17:44:53Z</dcterms:modified>
</cp:coreProperties>
</file>