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57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3" autoAdjust="0"/>
    <p:restoredTop sz="95070" autoAdjust="0"/>
  </p:normalViewPr>
  <p:slideViewPr>
    <p:cSldViewPr snapToGrid="0">
      <p:cViewPr varScale="1">
        <p:scale>
          <a:sx n="96" d="100"/>
          <a:sy n="96" d="100"/>
        </p:scale>
        <p:origin x="78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4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B5DA1-5C27-4F9F-BBD4-CAB0E090596C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3C4AE-5AC4-4B8B-A2FF-E0F30690FA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15783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1. MBN – le matériel de cours a été adapté</a:t>
            </a:r>
            <a:r>
              <a:rPr lang="fr-CA" baseline="0" dirty="0" smtClean="0"/>
              <a:t> en insérant cette formule (voir document maitre)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3C4AE-5AC4-4B8B-A2FF-E0F30690FA82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34716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89395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5367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73853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2669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7770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8166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6550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19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3435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6892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9955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C5484-EBA2-473C-A024-7FA70B94496A}" type="datetimeFigureOut">
              <a:rPr lang="fr-CA" smtClean="0"/>
              <a:t>2015-02-26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41FCE-1A3C-400A-A1A3-D958B0D5A21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88525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État des lieux - traduction </a:t>
            </a:r>
            <a:r>
              <a:rPr lang="fr-CA" dirty="0" smtClean="0"/>
              <a:t>du nouvel ENA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Février 2015</a:t>
            </a:r>
            <a:endParaRPr lang="fr-CA" dirty="0" smtClean="0"/>
          </a:p>
          <a:p>
            <a:endParaRPr lang="fr-CA" dirty="0" smtClean="0"/>
          </a:p>
          <a:p>
            <a:r>
              <a:rPr lang="fr-CA" sz="1600" dirty="0" smtClean="0">
                <a:solidFill>
                  <a:schemeClr val="bg1">
                    <a:lumMod val="65000"/>
                  </a:schemeClr>
                </a:solidFill>
              </a:rPr>
              <a:t>Préparé par Magali Bourquin (MBN</a:t>
            </a:r>
            <a:r>
              <a:rPr lang="fr-CA" sz="16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fr-CA" sz="16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98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10800" cy="6832117"/>
          </a:xfrm>
          <a:prstGeom prst="rect">
            <a:avLst/>
          </a:prstGeom>
        </p:spPr>
      </p:pic>
      <p:sp>
        <p:nvSpPr>
          <p:cNvPr id="3" name="Légende encadrée 3 2"/>
          <p:cNvSpPr/>
          <p:nvPr/>
        </p:nvSpPr>
        <p:spPr>
          <a:xfrm>
            <a:off x="5749787" y="2631420"/>
            <a:ext cx="3102113" cy="822738"/>
          </a:xfrm>
          <a:prstGeom prst="borderCallout3">
            <a:avLst>
              <a:gd name="adj1" fmla="val 73"/>
              <a:gd name="adj2" fmla="val 50128"/>
              <a:gd name="adj3" fmla="val -172607"/>
              <a:gd name="adj4" fmla="val 49405"/>
              <a:gd name="adj5" fmla="val -172310"/>
              <a:gd name="adj6" fmla="val 125120"/>
              <a:gd name="adj7" fmla="val -173065"/>
              <a:gd name="adj8" fmla="val -9309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000" b="1" dirty="0">
                <a:solidFill>
                  <a:srgbClr val="FF0000"/>
                </a:solidFill>
              </a:rPr>
              <a:t>Welcome to your learning environment!</a:t>
            </a:r>
            <a:endParaRPr lang="fr-CA" sz="1000" dirty="0">
              <a:solidFill>
                <a:srgbClr val="FF0000"/>
              </a:solidFill>
            </a:endParaRPr>
          </a:p>
          <a:p>
            <a:r>
              <a:rPr lang="en-CA" sz="1000" dirty="0">
                <a:solidFill>
                  <a:srgbClr val="FF0000"/>
                </a:solidFill>
              </a:rPr>
              <a:t>We hope that your experience will be pleasing and motivating.</a:t>
            </a:r>
            <a:endParaRPr lang="fr-CA" sz="1000" dirty="0">
              <a:solidFill>
                <a:srgbClr val="FF0000"/>
              </a:solidFill>
            </a:endParaRPr>
          </a:p>
          <a:p>
            <a:r>
              <a:rPr lang="en-CA" sz="1000" dirty="0">
                <a:solidFill>
                  <a:srgbClr val="FF0000"/>
                </a:solidFill>
              </a:rPr>
              <a:t>Note that you can come back to your course listing at any time by clicking on My Page.</a:t>
            </a:r>
            <a:endParaRPr lang="fr-CA" sz="1000" dirty="0">
              <a:solidFill>
                <a:srgbClr val="FF0000"/>
              </a:solidFill>
            </a:endParaRPr>
          </a:p>
        </p:txBody>
      </p:sp>
      <p:cxnSp>
        <p:nvCxnSpPr>
          <p:cNvPr id="4" name="Connecteur droit 3"/>
          <p:cNvCxnSpPr/>
          <p:nvPr/>
        </p:nvCxnSpPr>
        <p:spPr>
          <a:xfrm flipV="1">
            <a:off x="2854325" y="1752600"/>
            <a:ext cx="6543675" cy="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flipV="1">
            <a:off x="2865368" y="1587500"/>
            <a:ext cx="7142232" cy="1270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V="1">
            <a:off x="2854325" y="1435102"/>
            <a:ext cx="7142232" cy="1270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2854325" y="1955797"/>
            <a:ext cx="7142232" cy="1270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ccolade fermante 9"/>
          <p:cNvSpPr/>
          <p:nvPr/>
        </p:nvSpPr>
        <p:spPr>
          <a:xfrm>
            <a:off x="5105400" y="2057397"/>
            <a:ext cx="469900" cy="4025903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1" name="Légende encadrée 1 10"/>
          <p:cNvSpPr/>
          <p:nvPr/>
        </p:nvSpPr>
        <p:spPr>
          <a:xfrm>
            <a:off x="6230730" y="4014890"/>
            <a:ext cx="754270" cy="169519"/>
          </a:xfrm>
          <a:prstGeom prst="borderCallout1">
            <a:avLst>
              <a:gd name="adj1" fmla="val 55592"/>
              <a:gd name="adj2" fmla="val -850"/>
              <a:gd name="adj3" fmla="val 29094"/>
              <a:gd name="adj4" fmla="val -76584"/>
            </a:avLst>
          </a:prstGeom>
          <a:solidFill>
            <a:schemeClr val="bg1"/>
          </a:solidFill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dirty="0" smtClean="0">
                <a:solidFill>
                  <a:srgbClr val="FF0000"/>
                </a:solidFill>
              </a:rPr>
              <a:t>Supprimer</a:t>
            </a:r>
            <a:endParaRPr lang="en-CA" sz="1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990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/>
          <a:srcRect l="11666" t="8191" r="7144" b="381"/>
          <a:stretch/>
        </p:blipFill>
        <p:spPr>
          <a:xfrm>
            <a:off x="0" y="0"/>
            <a:ext cx="9753600" cy="6864704"/>
          </a:xfrm>
          <a:prstGeom prst="rect">
            <a:avLst/>
          </a:prstGeom>
        </p:spPr>
      </p:pic>
      <p:sp>
        <p:nvSpPr>
          <p:cNvPr id="3" name="Légende encadrée 1 2"/>
          <p:cNvSpPr/>
          <p:nvPr/>
        </p:nvSpPr>
        <p:spPr>
          <a:xfrm>
            <a:off x="6738730" y="1113185"/>
            <a:ext cx="5059570" cy="893415"/>
          </a:xfrm>
          <a:prstGeom prst="borderCallout1">
            <a:avLst>
              <a:gd name="adj1" fmla="val 55592"/>
              <a:gd name="adj2" fmla="val -850"/>
              <a:gd name="adj3" fmla="val 29094"/>
              <a:gd name="adj4" fmla="val -76584"/>
            </a:avLst>
          </a:prstGeom>
          <a:solidFill>
            <a:schemeClr val="bg1"/>
          </a:solidFill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000" b="1" dirty="0">
                <a:solidFill>
                  <a:srgbClr val="FF0000"/>
                </a:solidFill>
              </a:rPr>
              <a:t>Welcome to this </a:t>
            </a:r>
            <a:r>
              <a:rPr lang="en-CA" sz="1000" b="1" dirty="0" smtClean="0">
                <a:solidFill>
                  <a:srgbClr val="FF0000"/>
                </a:solidFill>
              </a:rPr>
              <a:t>Course</a:t>
            </a:r>
          </a:p>
          <a:p>
            <a:r>
              <a:rPr lang="en-CA" sz="1000" dirty="0" smtClean="0">
                <a:solidFill>
                  <a:srgbClr val="FF0000"/>
                </a:solidFill>
              </a:rPr>
              <a:t>In </a:t>
            </a:r>
            <a:r>
              <a:rPr lang="en-CA" sz="1000" dirty="0">
                <a:solidFill>
                  <a:srgbClr val="FF0000"/>
                </a:solidFill>
              </a:rPr>
              <a:t>this space you will find lots of learning resources that will contribute to your success and help you achieve your objectives.</a:t>
            </a:r>
            <a:endParaRPr lang="fr-CA" sz="1000" dirty="0">
              <a:solidFill>
                <a:srgbClr val="FF0000"/>
              </a:solidFill>
            </a:endParaRPr>
          </a:p>
          <a:p>
            <a:r>
              <a:rPr lang="en-CA" sz="1000" dirty="0">
                <a:solidFill>
                  <a:srgbClr val="FF0000"/>
                </a:solidFill>
              </a:rPr>
              <a:t>Before you begin, to be sure you don’t miss anything, we suggest that you explore this page and all the resources and tools on it.</a:t>
            </a:r>
            <a:endParaRPr lang="fr-CA" sz="1000" dirty="0">
              <a:solidFill>
                <a:srgbClr val="FF0000"/>
              </a:solidFill>
            </a:endParaRPr>
          </a:p>
          <a:p>
            <a:r>
              <a:rPr lang="en-CA" sz="1000" dirty="0">
                <a:solidFill>
                  <a:srgbClr val="FF0000"/>
                </a:solidFill>
              </a:rPr>
              <a:t>Go ahead and get started!</a:t>
            </a:r>
            <a:endParaRPr lang="en-CA" sz="1000" b="1" dirty="0" smtClean="0">
              <a:solidFill>
                <a:srgbClr val="FF0000"/>
              </a:solidFill>
            </a:endParaRPr>
          </a:p>
        </p:txBody>
      </p:sp>
      <p:sp>
        <p:nvSpPr>
          <p:cNvPr id="4" name="Légende encadrée 3 3"/>
          <p:cNvSpPr/>
          <p:nvPr/>
        </p:nvSpPr>
        <p:spPr>
          <a:xfrm>
            <a:off x="238540" y="228599"/>
            <a:ext cx="646044" cy="208721"/>
          </a:xfrm>
          <a:prstGeom prst="borderCallout3">
            <a:avLst>
              <a:gd name="adj1" fmla="val 99703"/>
              <a:gd name="adj2" fmla="val 50128"/>
              <a:gd name="adj3" fmla="val 171132"/>
              <a:gd name="adj4" fmla="val 49487"/>
              <a:gd name="adj5" fmla="val 171429"/>
              <a:gd name="adj6" fmla="val 98717"/>
              <a:gd name="adj7" fmla="val 170107"/>
              <a:gd name="adj8" fmla="val 397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dirty="0" err="1" smtClean="0">
                <a:solidFill>
                  <a:srgbClr val="FF0000"/>
                </a:solidFill>
              </a:rPr>
              <a:t>My</a:t>
            </a:r>
            <a:r>
              <a:rPr lang="fr-CA" sz="1000" dirty="0" smtClean="0">
                <a:solidFill>
                  <a:srgbClr val="FF0000"/>
                </a:solidFill>
              </a:rPr>
              <a:t> Page</a:t>
            </a:r>
            <a:endParaRPr lang="fr-CA" sz="1000" dirty="0">
              <a:solidFill>
                <a:srgbClr val="FF0000"/>
              </a:solidFill>
            </a:endParaRPr>
          </a:p>
        </p:txBody>
      </p:sp>
      <p:sp>
        <p:nvSpPr>
          <p:cNvPr id="7" name="Légende encadrée 3 6"/>
          <p:cNvSpPr/>
          <p:nvPr/>
        </p:nvSpPr>
        <p:spPr>
          <a:xfrm>
            <a:off x="56323" y="1186068"/>
            <a:ext cx="1010478" cy="145775"/>
          </a:xfrm>
          <a:prstGeom prst="borderCallout3">
            <a:avLst>
              <a:gd name="adj1" fmla="val -9821"/>
              <a:gd name="adj2" fmla="val 50128"/>
              <a:gd name="adj3" fmla="val -86012"/>
              <a:gd name="adj4" fmla="val 49487"/>
              <a:gd name="adj5" fmla="val -85715"/>
              <a:gd name="adj6" fmla="val 92084"/>
              <a:gd name="adj7" fmla="val -87037"/>
              <a:gd name="adj8" fmla="val 173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dirty="0" err="1" smtClean="0">
                <a:solidFill>
                  <a:srgbClr val="FF0000"/>
                </a:solidFill>
              </a:rPr>
              <a:t>Toward</a:t>
            </a:r>
            <a:r>
              <a:rPr lang="fr-CA" sz="1000" dirty="0" smtClean="0">
                <a:solidFill>
                  <a:srgbClr val="FF0000"/>
                </a:solidFill>
              </a:rPr>
              <a:t> </a:t>
            </a:r>
            <a:r>
              <a:rPr lang="fr-CA" sz="1000" dirty="0" err="1" smtClean="0">
                <a:solidFill>
                  <a:srgbClr val="FF0000"/>
                </a:solidFill>
              </a:rPr>
              <a:t>Success</a:t>
            </a:r>
            <a:endParaRPr lang="fr-CA" sz="1000" dirty="0">
              <a:solidFill>
                <a:srgbClr val="FF0000"/>
              </a:solidFill>
            </a:endParaRPr>
          </a:p>
        </p:txBody>
      </p:sp>
      <p:sp>
        <p:nvSpPr>
          <p:cNvPr id="8" name="Légende encadrée 3 7"/>
          <p:cNvSpPr/>
          <p:nvPr/>
        </p:nvSpPr>
        <p:spPr>
          <a:xfrm>
            <a:off x="218661" y="2918789"/>
            <a:ext cx="1212573" cy="142463"/>
          </a:xfrm>
          <a:prstGeom prst="borderCallout3">
            <a:avLst>
              <a:gd name="adj1" fmla="val -9821"/>
              <a:gd name="adj2" fmla="val 50128"/>
              <a:gd name="adj3" fmla="val -86012"/>
              <a:gd name="adj4" fmla="val 49487"/>
              <a:gd name="adj5" fmla="val -85715"/>
              <a:gd name="adj6" fmla="val 65855"/>
              <a:gd name="adj7" fmla="val -73084"/>
              <a:gd name="adj8" fmla="val 10810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dirty="0">
                <a:solidFill>
                  <a:srgbClr val="FF0000"/>
                </a:solidFill>
                <a:sym typeface="Wingdings" panose="05000000000000000000" pitchFamily="2" charset="2"/>
              </a:rPr>
              <a:t>General </a:t>
            </a:r>
            <a:r>
              <a:rPr lang="fr-CA" sz="1000" dirty="0" err="1">
                <a:solidFill>
                  <a:srgbClr val="FF0000"/>
                </a:solidFill>
                <a:sym typeface="Wingdings" panose="05000000000000000000" pitchFamily="2" charset="2"/>
              </a:rPr>
              <a:t>Resources</a:t>
            </a:r>
            <a:endParaRPr lang="fr-CA" sz="1000" dirty="0">
              <a:solidFill>
                <a:srgbClr val="FF0000"/>
              </a:solidFill>
            </a:endParaRPr>
          </a:p>
        </p:txBody>
      </p:sp>
      <p:sp>
        <p:nvSpPr>
          <p:cNvPr id="10" name="Légende encadrée 3 9"/>
          <p:cNvSpPr/>
          <p:nvPr/>
        </p:nvSpPr>
        <p:spPr>
          <a:xfrm>
            <a:off x="4108176" y="6513443"/>
            <a:ext cx="4479234" cy="145775"/>
          </a:xfrm>
          <a:prstGeom prst="borderCallout3">
            <a:avLst>
              <a:gd name="adj1" fmla="val 99703"/>
              <a:gd name="adj2" fmla="val 50128"/>
              <a:gd name="adj3" fmla="val 171132"/>
              <a:gd name="adj4" fmla="val 50375"/>
              <a:gd name="adj5" fmla="val 171429"/>
              <a:gd name="adj6" fmla="val 98717"/>
              <a:gd name="adj7" fmla="val 176925"/>
              <a:gd name="adj8" fmla="val -1843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dirty="0">
                <a:solidFill>
                  <a:srgbClr val="FF0000"/>
                </a:solidFill>
              </a:rPr>
              <a:t>Vous ne pouvez accéder à votre évaluation que si vous avez obtenu une note dans</a:t>
            </a:r>
          </a:p>
        </p:txBody>
      </p:sp>
      <p:grpSp>
        <p:nvGrpSpPr>
          <p:cNvPr id="13" name="Groupe 12"/>
          <p:cNvGrpSpPr/>
          <p:nvPr/>
        </p:nvGrpSpPr>
        <p:grpSpPr>
          <a:xfrm>
            <a:off x="729423" y="571500"/>
            <a:ext cx="1115887" cy="265594"/>
            <a:chOff x="729423" y="571500"/>
            <a:chExt cx="1115887" cy="265594"/>
          </a:xfrm>
        </p:grpSpPr>
        <p:sp>
          <p:nvSpPr>
            <p:cNvPr id="11" name="Légende encadrée 3 10"/>
            <p:cNvSpPr/>
            <p:nvPr/>
          </p:nvSpPr>
          <p:spPr>
            <a:xfrm>
              <a:off x="729423" y="691319"/>
              <a:ext cx="1010478" cy="145775"/>
            </a:xfrm>
            <a:prstGeom prst="borderCallout3">
              <a:avLst>
                <a:gd name="adj1" fmla="val -9821"/>
                <a:gd name="adj2" fmla="val 50128"/>
                <a:gd name="adj3" fmla="val -86012"/>
                <a:gd name="adj4" fmla="val 49487"/>
                <a:gd name="adj5" fmla="val -85715"/>
                <a:gd name="adj6" fmla="val 55133"/>
                <a:gd name="adj7" fmla="val -87037"/>
                <a:gd name="adj8" fmla="val 33203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CA" sz="1000" dirty="0">
                  <a:solidFill>
                    <a:srgbClr val="FF0000"/>
                  </a:solidFill>
                </a:rPr>
                <a:t>Navigation Help</a:t>
              </a:r>
              <a:endParaRPr lang="fr-CA" sz="1000" dirty="0">
                <a:solidFill>
                  <a:srgbClr val="FF0000"/>
                </a:solidFill>
              </a:endParaRPr>
            </a:p>
          </p:txBody>
        </p:sp>
        <p:sp>
          <p:nvSpPr>
            <p:cNvPr id="12" name="Étoile à 8 branches 11"/>
            <p:cNvSpPr/>
            <p:nvPr/>
          </p:nvSpPr>
          <p:spPr>
            <a:xfrm>
              <a:off x="1634491" y="571500"/>
              <a:ext cx="210819" cy="192706"/>
            </a:xfrm>
            <a:prstGeom prst="star8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1000" b="1" dirty="0" smtClean="0">
                  <a:solidFill>
                    <a:schemeClr val="bg1"/>
                  </a:solidFill>
                </a:rPr>
                <a:t>1</a:t>
              </a:r>
              <a:endParaRPr lang="fr-CA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Légende encadrée 1 13"/>
          <p:cNvSpPr/>
          <p:nvPr/>
        </p:nvSpPr>
        <p:spPr>
          <a:xfrm>
            <a:off x="6738730" y="2096605"/>
            <a:ext cx="5059570" cy="398117"/>
          </a:xfrm>
          <a:prstGeom prst="borderCallout1">
            <a:avLst>
              <a:gd name="adj1" fmla="val 55592"/>
              <a:gd name="adj2" fmla="val -850"/>
              <a:gd name="adj3" fmla="val -185608"/>
              <a:gd name="adj4" fmla="val -76780"/>
            </a:avLst>
          </a:prstGeom>
          <a:solidFill>
            <a:schemeClr val="bg1"/>
          </a:solidFill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000" b="1" dirty="0">
                <a:solidFill>
                  <a:srgbClr val="FF0000"/>
                </a:solidFill>
              </a:rPr>
              <a:t>Welcome to this </a:t>
            </a:r>
            <a:r>
              <a:rPr lang="en-CA" sz="1000" b="1" dirty="0" smtClean="0">
                <a:solidFill>
                  <a:srgbClr val="FF0000"/>
                </a:solidFill>
              </a:rPr>
              <a:t>Course </a:t>
            </a:r>
            <a:r>
              <a:rPr lang="en-CA" sz="1000" dirty="0" smtClean="0">
                <a:solidFill>
                  <a:srgbClr val="FF0000"/>
                </a:solidFill>
              </a:rPr>
              <a:t>(</a:t>
            </a:r>
            <a:r>
              <a:rPr lang="en-CA" sz="1000" dirty="0" err="1" smtClean="0">
                <a:solidFill>
                  <a:srgbClr val="FF0000"/>
                </a:solidFill>
              </a:rPr>
              <a:t>cours</a:t>
            </a:r>
            <a:r>
              <a:rPr lang="en-CA" sz="1000" dirty="0" smtClean="0">
                <a:solidFill>
                  <a:srgbClr val="FF0000"/>
                </a:solidFill>
              </a:rPr>
              <a:t> </a:t>
            </a:r>
            <a:r>
              <a:rPr lang="en-CA" sz="1000" dirty="0" err="1" smtClean="0">
                <a:solidFill>
                  <a:srgbClr val="FF0000"/>
                </a:solidFill>
              </a:rPr>
              <a:t>imprimés</a:t>
            </a:r>
            <a:r>
              <a:rPr lang="en-CA" sz="10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CA" sz="1000" dirty="0">
                <a:solidFill>
                  <a:srgbClr val="FF0000"/>
                </a:solidFill>
              </a:rPr>
              <a:t>In this space, you can view your grades and helpful resources to your learning process.</a:t>
            </a:r>
            <a:endParaRPr lang="en-CA" sz="1000" dirty="0" smtClean="0">
              <a:solidFill>
                <a:srgbClr val="FF0000"/>
              </a:solidFill>
            </a:endParaRPr>
          </a:p>
        </p:txBody>
      </p:sp>
      <p:sp>
        <p:nvSpPr>
          <p:cNvPr id="15" name="Étoile à 8 branches 14"/>
          <p:cNvSpPr/>
          <p:nvPr/>
        </p:nvSpPr>
        <p:spPr>
          <a:xfrm>
            <a:off x="11442700" y="837094"/>
            <a:ext cx="749300" cy="674206"/>
          </a:xfrm>
          <a:prstGeom prst="star8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100" b="1" dirty="0" smtClean="0">
                <a:solidFill>
                  <a:schemeClr val="tx1"/>
                </a:solidFill>
              </a:rPr>
              <a:t>Julien</a:t>
            </a:r>
            <a:endParaRPr lang="fr-CA" sz="1100" b="1" dirty="0">
              <a:solidFill>
                <a:schemeClr val="tx1"/>
              </a:solidFill>
            </a:endParaRPr>
          </a:p>
        </p:txBody>
      </p:sp>
      <p:sp>
        <p:nvSpPr>
          <p:cNvPr id="16" name="Étoile à 8 branches 15"/>
          <p:cNvSpPr/>
          <p:nvPr/>
        </p:nvSpPr>
        <p:spPr>
          <a:xfrm>
            <a:off x="11316804" y="2176114"/>
            <a:ext cx="749300" cy="674206"/>
          </a:xfrm>
          <a:prstGeom prst="star8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100" b="1" dirty="0">
                <a:solidFill>
                  <a:schemeClr val="tx1"/>
                </a:solidFill>
              </a:rPr>
              <a:t>Julien</a:t>
            </a:r>
          </a:p>
        </p:txBody>
      </p:sp>
      <p:grpSp>
        <p:nvGrpSpPr>
          <p:cNvPr id="21" name="Groupe 20"/>
          <p:cNvGrpSpPr/>
          <p:nvPr/>
        </p:nvGrpSpPr>
        <p:grpSpPr>
          <a:xfrm>
            <a:off x="261734" y="4808920"/>
            <a:ext cx="1875179" cy="377999"/>
            <a:chOff x="261734" y="4808920"/>
            <a:chExt cx="1875179" cy="377999"/>
          </a:xfrm>
        </p:grpSpPr>
        <p:sp>
          <p:nvSpPr>
            <p:cNvPr id="18" name="Légende encadrée 3 17"/>
            <p:cNvSpPr/>
            <p:nvPr/>
          </p:nvSpPr>
          <p:spPr>
            <a:xfrm>
              <a:off x="261734" y="4808920"/>
              <a:ext cx="979499" cy="301485"/>
            </a:xfrm>
            <a:prstGeom prst="borderCallout3">
              <a:avLst>
                <a:gd name="adj1" fmla="val 99703"/>
                <a:gd name="adj2" fmla="val 50128"/>
                <a:gd name="adj3" fmla="val 171132"/>
                <a:gd name="adj4" fmla="val 49487"/>
                <a:gd name="adj5" fmla="val 171429"/>
                <a:gd name="adj6" fmla="val 75379"/>
                <a:gd name="adj7" fmla="val 170107"/>
                <a:gd name="adj8" fmla="val 31372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CA" sz="1000" dirty="0">
                  <a:solidFill>
                    <a:srgbClr val="FF0000"/>
                  </a:solidFill>
                </a:rPr>
                <a:t>Course bulletin </a:t>
              </a:r>
              <a:r>
                <a:rPr lang="fr-CA" sz="1000" dirty="0" err="1">
                  <a:solidFill>
                    <a:srgbClr val="FF0000"/>
                  </a:solidFill>
                </a:rPr>
                <a:t>board</a:t>
              </a:r>
              <a:endParaRPr lang="en-CA" sz="1000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Connecteur droit 18"/>
            <p:cNvCxnSpPr/>
            <p:nvPr/>
          </p:nvCxnSpPr>
          <p:spPr>
            <a:xfrm>
              <a:off x="571501" y="5147163"/>
              <a:ext cx="1565412" cy="3975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0105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049000" cy="6771968"/>
          </a:xfrm>
          <a:prstGeom prst="rect">
            <a:avLst/>
          </a:prstGeom>
        </p:spPr>
      </p:pic>
      <p:sp>
        <p:nvSpPr>
          <p:cNvPr id="3" name="Légende encadrée 1 2"/>
          <p:cNvSpPr/>
          <p:nvPr/>
        </p:nvSpPr>
        <p:spPr>
          <a:xfrm>
            <a:off x="1488550" y="4599305"/>
            <a:ext cx="505350" cy="150495"/>
          </a:xfrm>
          <a:prstGeom prst="borderCallout1">
            <a:avLst>
              <a:gd name="adj1" fmla="val 55592"/>
              <a:gd name="adj2" fmla="val -850"/>
              <a:gd name="adj3" fmla="val 51035"/>
              <a:gd name="adj4" fmla="val -172662"/>
            </a:avLst>
          </a:prstGeom>
          <a:solidFill>
            <a:schemeClr val="bg1"/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dirty="0" err="1" smtClean="0">
                <a:solidFill>
                  <a:srgbClr val="FF0000"/>
                </a:solidFill>
              </a:rPr>
              <a:t>Tutor</a:t>
            </a:r>
            <a:endParaRPr lang="fr-CA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519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936061" cy="6858000"/>
          </a:xfrm>
          <a:prstGeom prst="rect">
            <a:avLst/>
          </a:prstGeom>
        </p:spPr>
      </p:pic>
      <p:sp>
        <p:nvSpPr>
          <p:cNvPr id="3" name="Légende encadrée 1 2"/>
          <p:cNvSpPr/>
          <p:nvPr/>
        </p:nvSpPr>
        <p:spPr>
          <a:xfrm>
            <a:off x="1061830" y="5953125"/>
            <a:ext cx="738395" cy="150329"/>
          </a:xfrm>
          <a:prstGeom prst="borderCallout1">
            <a:avLst>
              <a:gd name="adj1" fmla="val 55592"/>
              <a:gd name="adj2" fmla="val -850"/>
              <a:gd name="adj3" fmla="val 59474"/>
              <a:gd name="adj4" fmla="val -61104"/>
            </a:avLst>
          </a:prstGeom>
          <a:solidFill>
            <a:schemeClr val="bg1"/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dirty="0" err="1">
                <a:solidFill>
                  <a:srgbClr val="FF0000"/>
                </a:solidFill>
              </a:rPr>
              <a:t>My</a:t>
            </a:r>
            <a:r>
              <a:rPr lang="fr-CA" sz="1000" dirty="0">
                <a:solidFill>
                  <a:srgbClr val="FF0000"/>
                </a:solidFill>
              </a:rPr>
              <a:t> </a:t>
            </a:r>
            <a:r>
              <a:rPr lang="fr-CA" sz="1000" dirty="0" err="1" smtClean="0">
                <a:solidFill>
                  <a:srgbClr val="FF0000"/>
                </a:solidFill>
              </a:rPr>
              <a:t>results</a:t>
            </a:r>
            <a:endParaRPr lang="fr-CA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7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273199" cy="6858000"/>
          </a:xfrm>
          <a:prstGeom prst="rect">
            <a:avLst/>
          </a:prstGeom>
        </p:spPr>
      </p:pic>
      <p:sp>
        <p:nvSpPr>
          <p:cNvPr id="3" name="Légende encadrée 1 2"/>
          <p:cNvSpPr/>
          <p:nvPr/>
        </p:nvSpPr>
        <p:spPr>
          <a:xfrm>
            <a:off x="7622650" y="5716905"/>
            <a:ext cx="1368950" cy="158115"/>
          </a:xfrm>
          <a:prstGeom prst="borderCallout1">
            <a:avLst>
              <a:gd name="adj1" fmla="val 55592"/>
              <a:gd name="adj2" fmla="val -850"/>
              <a:gd name="adj3" fmla="val 59474"/>
              <a:gd name="adj4" fmla="val -102295"/>
            </a:avLst>
          </a:prstGeom>
          <a:solidFill>
            <a:schemeClr val="bg1"/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dirty="0" err="1">
                <a:solidFill>
                  <a:srgbClr val="FF0000"/>
                </a:solidFill>
              </a:rPr>
              <a:t>Submit</a:t>
            </a:r>
            <a:r>
              <a:rPr lang="fr-CA" sz="1000" dirty="0">
                <a:solidFill>
                  <a:srgbClr val="FF0000"/>
                </a:solidFill>
              </a:rPr>
              <a:t> the </a:t>
            </a:r>
            <a:r>
              <a:rPr lang="fr-CA" sz="1000" dirty="0" err="1">
                <a:solidFill>
                  <a:srgbClr val="FF0000"/>
                </a:solidFill>
              </a:rPr>
              <a:t>evaluation</a:t>
            </a:r>
            <a:endParaRPr lang="fr-CA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3652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3047</TotalTime>
  <Words>196</Words>
  <Application>Microsoft Office PowerPoint</Application>
  <PresentationFormat>Grand écran</PresentationFormat>
  <Paragraphs>28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Thème Office</vt:lpstr>
      <vt:lpstr>État des lieux - traduction du nouvel ENA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Collège de Rosemont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Demandes de traduction du nouvel ENA</dc:title>
  <dc:creator>Magali Bourquin</dc:creator>
  <cp:lastModifiedBy>Magali Bourquin</cp:lastModifiedBy>
  <cp:revision>171</cp:revision>
  <dcterms:created xsi:type="dcterms:W3CDTF">2014-07-10T14:20:38Z</dcterms:created>
  <dcterms:modified xsi:type="dcterms:W3CDTF">2015-02-27T21:27:30Z</dcterms:modified>
</cp:coreProperties>
</file>