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843" autoAdjust="0"/>
    <p:restoredTop sz="94660"/>
  </p:normalViewPr>
  <p:slideViewPr>
    <p:cSldViewPr snapToGrid="0">
      <p:cViewPr varScale="1">
        <p:scale>
          <a:sx n="72" d="100"/>
          <a:sy n="72" d="100"/>
        </p:scale>
        <p:origin x="702"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CA"/>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CA"/>
          </a:p>
        </p:txBody>
      </p:sp>
      <p:sp>
        <p:nvSpPr>
          <p:cNvPr id="4" name="Espace réservé de la date 3"/>
          <p:cNvSpPr>
            <a:spLocks noGrp="1"/>
          </p:cNvSpPr>
          <p:nvPr>
            <p:ph type="dt" sz="half" idx="10"/>
          </p:nvPr>
        </p:nvSpPr>
        <p:spPr/>
        <p:txBody>
          <a:bodyPr/>
          <a:lstStyle/>
          <a:p>
            <a:fld id="{4FFB03C5-782D-4A1A-85E0-6F45B7B6963F}" type="datetimeFigureOut">
              <a:rPr lang="fr-CA" smtClean="0"/>
              <a:t>2015-05-14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7872140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4FFB03C5-782D-4A1A-85E0-6F45B7B6963F}" type="datetimeFigureOut">
              <a:rPr lang="fr-CA" smtClean="0"/>
              <a:t>2015-05-14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36452506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CA"/>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4FFB03C5-782D-4A1A-85E0-6F45B7B6963F}" type="datetimeFigureOut">
              <a:rPr lang="fr-CA" smtClean="0"/>
              <a:t>2015-05-14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1264670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4FFB03C5-782D-4A1A-85E0-6F45B7B6963F}" type="datetimeFigureOut">
              <a:rPr lang="fr-CA" smtClean="0"/>
              <a:t>2015-05-14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4192102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CA"/>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4FFB03C5-782D-4A1A-85E0-6F45B7B6963F}" type="datetimeFigureOut">
              <a:rPr lang="fr-CA" smtClean="0"/>
              <a:t>2015-05-14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3824202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4FFB03C5-782D-4A1A-85E0-6F45B7B6963F}" type="datetimeFigureOut">
              <a:rPr lang="fr-CA" smtClean="0"/>
              <a:t>2015-05-14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3272524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CA"/>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4FFB03C5-782D-4A1A-85E0-6F45B7B6963F}" type="datetimeFigureOut">
              <a:rPr lang="fr-CA" smtClean="0"/>
              <a:t>2015-05-14</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3996710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CA"/>
          </a:p>
        </p:txBody>
      </p:sp>
      <p:sp>
        <p:nvSpPr>
          <p:cNvPr id="3" name="Espace réservé de la date 2"/>
          <p:cNvSpPr>
            <a:spLocks noGrp="1"/>
          </p:cNvSpPr>
          <p:nvPr>
            <p:ph type="dt" sz="half" idx="10"/>
          </p:nvPr>
        </p:nvSpPr>
        <p:spPr/>
        <p:txBody>
          <a:bodyPr/>
          <a:lstStyle/>
          <a:p>
            <a:fld id="{4FFB03C5-782D-4A1A-85E0-6F45B7B6963F}" type="datetimeFigureOut">
              <a:rPr lang="fr-CA" smtClean="0"/>
              <a:t>2015-05-14</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979046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FFB03C5-782D-4A1A-85E0-6F45B7B6963F}" type="datetimeFigureOut">
              <a:rPr lang="fr-CA" smtClean="0"/>
              <a:t>2015-05-14</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2700870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CA"/>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FFB03C5-782D-4A1A-85E0-6F45B7B6963F}" type="datetimeFigureOut">
              <a:rPr lang="fr-CA" smtClean="0"/>
              <a:t>2015-05-14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10432998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CA"/>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4FFB03C5-782D-4A1A-85E0-6F45B7B6963F}" type="datetimeFigureOut">
              <a:rPr lang="fr-CA" smtClean="0"/>
              <a:t>2015-05-14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ACBD1807-56ED-4EC5-AA33-C8C2DE33A93E}" type="slidenum">
              <a:rPr lang="fr-CA" smtClean="0"/>
              <a:t>‹N°›</a:t>
            </a:fld>
            <a:endParaRPr lang="fr-CA"/>
          </a:p>
        </p:txBody>
      </p:sp>
    </p:spTree>
    <p:extLst>
      <p:ext uri="{BB962C8B-B14F-4D97-AF65-F5344CB8AC3E}">
        <p14:creationId xmlns:p14="http://schemas.microsoft.com/office/powerpoint/2010/main" val="2819204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CA"/>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FB03C5-782D-4A1A-85E0-6F45B7B6963F}" type="datetimeFigureOut">
              <a:rPr lang="fr-CA" smtClean="0"/>
              <a:t>2015-05-14</a:t>
            </a:fld>
            <a:endParaRPr lang="fr-CA"/>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CBD1807-56ED-4EC5-AA33-C8C2DE33A93E}" type="slidenum">
              <a:rPr lang="fr-CA" smtClean="0"/>
              <a:t>‹N°›</a:t>
            </a:fld>
            <a:endParaRPr lang="fr-CA"/>
          </a:p>
        </p:txBody>
      </p:sp>
    </p:spTree>
    <p:extLst>
      <p:ext uri="{BB962C8B-B14F-4D97-AF65-F5344CB8AC3E}">
        <p14:creationId xmlns:p14="http://schemas.microsoft.com/office/powerpoint/2010/main" val="38878758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2"/>
          <a:stretch>
            <a:fillRect/>
          </a:stretch>
        </p:blipFill>
        <p:spPr>
          <a:xfrm>
            <a:off x="144738" y="77994"/>
            <a:ext cx="4785071" cy="852785"/>
          </a:xfrm>
          <a:prstGeom prst="rect">
            <a:avLst/>
          </a:prstGeom>
          <a:ln>
            <a:solidFill>
              <a:schemeClr val="accent1">
                <a:lumMod val="75000"/>
              </a:schemeClr>
            </a:solidFill>
          </a:ln>
        </p:spPr>
      </p:pic>
      <p:grpSp>
        <p:nvGrpSpPr>
          <p:cNvPr id="7" name="Groupe 6"/>
          <p:cNvGrpSpPr/>
          <p:nvPr/>
        </p:nvGrpSpPr>
        <p:grpSpPr>
          <a:xfrm>
            <a:off x="144737" y="80316"/>
            <a:ext cx="11924359" cy="2920722"/>
            <a:chOff x="144737" y="81069"/>
            <a:chExt cx="11924359" cy="2920722"/>
          </a:xfrm>
        </p:grpSpPr>
        <p:sp>
          <p:nvSpPr>
            <p:cNvPr id="3" name="ZoneTexte 2"/>
            <p:cNvSpPr txBox="1"/>
            <p:nvPr/>
          </p:nvSpPr>
          <p:spPr>
            <a:xfrm>
              <a:off x="5446643" y="81069"/>
              <a:ext cx="6622453" cy="2092881"/>
            </a:xfrm>
            <a:prstGeom prst="rect">
              <a:avLst/>
            </a:prstGeom>
            <a:noFill/>
            <a:ln>
              <a:solidFill>
                <a:schemeClr val="accent1">
                  <a:lumMod val="75000"/>
                </a:schemeClr>
              </a:solidFill>
              <a:prstDash val="dash"/>
            </a:ln>
          </p:spPr>
          <p:txBody>
            <a:bodyPr wrap="square" rtlCol="0">
              <a:spAutoFit/>
            </a:bodyPr>
            <a:lstStyle/>
            <a:p>
              <a:r>
                <a:rPr lang="en-CA" sz="1000" b="1" dirty="0" smtClean="0"/>
                <a:t>Language Quality</a:t>
              </a:r>
            </a:p>
            <a:p>
              <a:endParaRPr lang="fr-CA" sz="1000" dirty="0"/>
            </a:p>
            <a:p>
              <a:r>
                <a:rPr lang="en-CA" sz="1000" dirty="0"/>
                <a:t>In compliance with the </a:t>
              </a:r>
              <a:r>
                <a:rPr lang="en-CA" sz="1000" i="1" dirty="0" err="1"/>
                <a:t>Politique</a:t>
              </a:r>
              <a:r>
                <a:rPr lang="en-CA" sz="1000" i="1" dirty="0"/>
                <a:t> </a:t>
              </a:r>
              <a:r>
                <a:rPr lang="en-CA" sz="1000" i="1" dirty="0" err="1"/>
                <a:t>institutionnelle</a:t>
              </a:r>
              <a:r>
                <a:rPr lang="en-CA" sz="1000" i="1" dirty="0"/>
                <a:t> </a:t>
              </a:r>
              <a:r>
                <a:rPr lang="en-CA" sz="1000" i="1" dirty="0" err="1"/>
                <a:t>d’évaluation</a:t>
              </a:r>
              <a:r>
                <a:rPr lang="en-CA" sz="1000" i="1" dirty="0"/>
                <a:t> des </a:t>
              </a:r>
              <a:r>
                <a:rPr lang="en-CA" sz="1000" i="1" dirty="0" err="1"/>
                <a:t>apprentissages</a:t>
              </a:r>
              <a:r>
                <a:rPr lang="en-CA" sz="1000" dirty="0"/>
                <a:t> (</a:t>
              </a:r>
              <a:r>
                <a:rPr lang="en-CA" sz="1000" i="1" dirty="0">
                  <a:solidFill>
                    <a:schemeClr val="accent1">
                      <a:lumMod val="75000"/>
                    </a:schemeClr>
                  </a:solidFill>
                </a:rPr>
                <a:t>PIEA</a:t>
              </a:r>
              <a:r>
                <a:rPr lang="en-CA" sz="1000" dirty="0"/>
                <a:t>) in effect at </a:t>
              </a:r>
              <a:r>
                <a:rPr lang="en-CA" sz="1000" dirty="0" err="1"/>
                <a:t>Cégep</a:t>
              </a:r>
              <a:r>
                <a:rPr lang="en-CA" sz="1000" dirty="0"/>
                <a:t> à </a:t>
              </a:r>
              <a:r>
                <a:rPr lang="en-CA" sz="1000" dirty="0" smtClean="0"/>
                <a:t>distance:</a:t>
              </a:r>
              <a:endParaRPr lang="fr-CA" sz="1000" dirty="0"/>
            </a:p>
            <a:p>
              <a:pPr marL="171450" lvl="0" indent="-171450">
                <a:buFont typeface="Arial" panose="020B0604020202020204" pitchFamily="34" charset="0"/>
                <a:buChar char="•"/>
              </a:pPr>
              <a:r>
                <a:rPr lang="en-CA" sz="1000" dirty="0"/>
                <a:t>In </a:t>
              </a:r>
              <a:r>
                <a:rPr lang="en-CA" sz="1000" b="1" dirty="0"/>
                <a:t>French and English language of instruction courses</a:t>
              </a:r>
              <a:r>
                <a:rPr lang="en-CA" sz="1000" dirty="0"/>
                <a:t>, you may lose </a:t>
              </a:r>
              <a:r>
                <a:rPr lang="en-CA" sz="1000" b="1" dirty="0"/>
                <a:t>up to 30%</a:t>
              </a:r>
              <a:r>
                <a:rPr lang="en-CA" sz="1000" dirty="0"/>
                <a:t> of the allotted value of the evaluation activity for poor language quality, at 0.5 point per punctuation error and 1 point for any other error (vocabulary, syntax, spelling, grammar). Except for spelling errors, marks will be deducted for repeated mistakes. In French and English language of instruction</a:t>
              </a:r>
              <a:r>
                <a:rPr lang="en-CA" sz="1000" b="1" dirty="0"/>
                <a:t> </a:t>
              </a:r>
              <a:r>
                <a:rPr lang="en-CA" sz="1000" dirty="0"/>
                <a:t>courses, language quality is evaluated beginning with the first assignment. </a:t>
              </a:r>
              <a:endParaRPr lang="fr-CA" sz="1000" dirty="0"/>
            </a:p>
            <a:p>
              <a:pPr marL="171450" lvl="0" indent="-171450">
                <a:buFont typeface="Arial" panose="020B0604020202020204" pitchFamily="34" charset="0"/>
                <a:buChar char="•"/>
              </a:pPr>
              <a:r>
                <a:rPr lang="en-CA" sz="1000" dirty="0"/>
                <a:t>In </a:t>
              </a:r>
              <a:r>
                <a:rPr lang="en-CA" sz="1000" b="1" dirty="0"/>
                <a:t>all other courses</a:t>
              </a:r>
              <a:r>
                <a:rPr lang="en-CA" sz="1000" dirty="0"/>
                <a:t>, you may lose </a:t>
              </a:r>
              <a:r>
                <a:rPr lang="en-CA" sz="1000" b="1" dirty="0"/>
                <a:t>up to 10%</a:t>
              </a:r>
              <a:r>
                <a:rPr lang="en-CA" sz="1000" dirty="0"/>
                <a:t> of the allotted value of the evaluation activity for poor language quality (0.5 point per error). Except for spelling errors, marks will be deducted for repeated mistakes. To encourage self-correction, no points will be deducted for language quality in the first assignment.</a:t>
              </a:r>
              <a:endParaRPr lang="fr-CA" sz="1000" dirty="0"/>
            </a:p>
            <a:p>
              <a:endParaRPr lang="en-CA" sz="1000" dirty="0" smtClean="0"/>
            </a:p>
            <a:p>
              <a:r>
                <a:rPr lang="en-CA" sz="1000" dirty="0" smtClean="0"/>
                <a:t>Your </a:t>
              </a:r>
              <a:r>
                <a:rPr lang="en-CA" sz="1000" dirty="0"/>
                <a:t>spelling and syntax should be impeccable. Use a dictionary and a grammar book if need be, and reread everything you write. Write in complete sentences and watch your vocabulary. Pay special attention to your sentence structure</a:t>
              </a:r>
              <a:r>
                <a:rPr lang="en-CA" sz="1000" dirty="0" smtClean="0"/>
                <a:t>.</a:t>
              </a:r>
              <a:endParaRPr lang="fr-CA" sz="1000" dirty="0"/>
            </a:p>
          </p:txBody>
        </p:sp>
        <p:pic>
          <p:nvPicPr>
            <p:cNvPr id="4" name="Image 3"/>
            <p:cNvPicPr>
              <a:picLocks noChangeAspect="1"/>
            </p:cNvPicPr>
            <p:nvPr/>
          </p:nvPicPr>
          <p:blipFill>
            <a:blip r:embed="rId3"/>
            <a:stretch>
              <a:fillRect/>
            </a:stretch>
          </p:blipFill>
          <p:spPr>
            <a:xfrm>
              <a:off x="144737" y="1553196"/>
              <a:ext cx="4785071" cy="1448595"/>
            </a:xfrm>
            <a:prstGeom prst="rect">
              <a:avLst/>
            </a:prstGeom>
            <a:ln>
              <a:solidFill>
                <a:schemeClr val="accent1">
                  <a:lumMod val="75000"/>
                </a:schemeClr>
              </a:solidFill>
            </a:ln>
          </p:spPr>
        </p:pic>
        <p:cxnSp>
          <p:nvCxnSpPr>
            <p:cNvPr id="6" name="Connecteur en arc 5"/>
            <p:cNvCxnSpPr>
              <a:stCxn id="4" idx="3"/>
              <a:endCxn id="3" idx="1"/>
            </p:cNvCxnSpPr>
            <p:nvPr/>
          </p:nvCxnSpPr>
          <p:spPr>
            <a:xfrm flipV="1">
              <a:off x="4929808" y="1127510"/>
              <a:ext cx="516835" cy="1149984"/>
            </a:xfrm>
            <a:prstGeom prst="curvedConnector3">
              <a:avLst/>
            </a:prstGeom>
            <a:ln>
              <a:solidFill>
                <a:schemeClr val="accent1">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grpSp>
      <p:grpSp>
        <p:nvGrpSpPr>
          <p:cNvPr id="19" name="Groupe 18"/>
          <p:cNvGrpSpPr/>
          <p:nvPr/>
        </p:nvGrpSpPr>
        <p:grpSpPr>
          <a:xfrm>
            <a:off x="0" y="2795804"/>
            <a:ext cx="12069095" cy="4093428"/>
            <a:chOff x="1" y="2977723"/>
            <a:chExt cx="12069095" cy="4093428"/>
          </a:xfrm>
        </p:grpSpPr>
        <p:pic>
          <p:nvPicPr>
            <p:cNvPr id="8" name="Image 7"/>
            <p:cNvPicPr>
              <a:picLocks noChangeAspect="1"/>
            </p:cNvPicPr>
            <p:nvPr/>
          </p:nvPicPr>
          <p:blipFill>
            <a:blip r:embed="rId4"/>
            <a:stretch>
              <a:fillRect/>
            </a:stretch>
          </p:blipFill>
          <p:spPr>
            <a:xfrm>
              <a:off x="1" y="3691992"/>
              <a:ext cx="4929808" cy="2511003"/>
            </a:xfrm>
            <a:prstGeom prst="rect">
              <a:avLst/>
            </a:prstGeom>
            <a:ln>
              <a:solidFill>
                <a:schemeClr val="accent1">
                  <a:lumMod val="75000"/>
                </a:schemeClr>
              </a:solidFill>
            </a:ln>
          </p:spPr>
        </p:pic>
        <p:sp>
          <p:nvSpPr>
            <p:cNvPr id="10" name="ZoneTexte 9"/>
            <p:cNvSpPr txBox="1"/>
            <p:nvPr/>
          </p:nvSpPr>
          <p:spPr>
            <a:xfrm>
              <a:off x="5446643" y="2977723"/>
              <a:ext cx="6622453" cy="4093428"/>
            </a:xfrm>
            <a:prstGeom prst="rect">
              <a:avLst/>
            </a:prstGeom>
            <a:noFill/>
            <a:ln>
              <a:solidFill>
                <a:schemeClr val="accent1">
                  <a:lumMod val="75000"/>
                </a:schemeClr>
              </a:solidFill>
              <a:prstDash val="dash"/>
            </a:ln>
          </p:spPr>
          <p:txBody>
            <a:bodyPr wrap="square" rtlCol="0">
              <a:spAutoFit/>
            </a:bodyPr>
            <a:lstStyle/>
            <a:p>
              <a:pPr lvl="0"/>
              <a:r>
                <a:rPr lang="en-CA" sz="1000" b="1" dirty="0" smtClean="0"/>
                <a:t>Plagiarism, forgery, cheating, and fraud</a:t>
              </a:r>
            </a:p>
            <a:p>
              <a:pPr lvl="0"/>
              <a:endParaRPr lang="fr-CA" sz="1000" dirty="0"/>
            </a:p>
            <a:p>
              <a:r>
                <a:rPr lang="en-CA" sz="1000" dirty="0"/>
                <a:t>Carefully copy quotes, put them in quotation marks, and cite the source. Remember that plagiarism is strictly forbidden and that your tutor is capable of recognizing plagiarized texts or passages in your evaluations. We urge you, therefore, to use your own words and to cite your sources when doing your work. For more information on plagiarism, please refer to the </a:t>
              </a:r>
              <a:r>
                <a:rPr lang="en-CA" sz="1000" i="1" dirty="0"/>
                <a:t>Introduction and Instructions</a:t>
              </a:r>
              <a:r>
                <a:rPr lang="en-CA" sz="1000" dirty="0"/>
                <a:t> guide. You will find more information about citing sources in the appendix at the end of the Study Guide.</a:t>
              </a:r>
              <a:endParaRPr lang="fr-CA" sz="1000" dirty="0"/>
            </a:p>
            <a:p>
              <a:endParaRPr lang="en-CA" sz="1000" dirty="0" smtClean="0"/>
            </a:p>
            <a:p>
              <a:r>
                <a:rPr lang="en-CA" sz="1000" dirty="0" smtClean="0"/>
                <a:t>A </a:t>
              </a:r>
              <a:r>
                <a:rPr lang="en-CA" sz="1000" dirty="0"/>
                <a:t>student commits or attempts to commit an act of plagiarism, forgery, cheating, or fraud when he or she:</a:t>
              </a:r>
              <a:endParaRPr lang="fr-CA" sz="1000" dirty="0"/>
            </a:p>
            <a:p>
              <a:pPr marL="171450" lvl="0" indent="-171450">
                <a:buFont typeface="Arial" panose="020B0604020202020204" pitchFamily="34" charset="0"/>
                <a:buChar char="•"/>
              </a:pPr>
              <a:r>
                <a:rPr lang="en-CA" sz="1000" dirty="0"/>
                <a:t>Uses the work of another person, whether in whole or in part, and attempts to pass it off as his or her own.</a:t>
              </a:r>
              <a:endParaRPr lang="fr-CA" sz="1000" dirty="0"/>
            </a:p>
            <a:p>
              <a:pPr marL="171450" lvl="0" indent="-171450">
                <a:buFont typeface="Arial" panose="020B0604020202020204" pitchFamily="34" charset="0"/>
                <a:buChar char="•"/>
              </a:pPr>
              <a:r>
                <a:rPr lang="en-CA" sz="1000" dirty="0"/>
                <a:t>Copies passages from books, websites, textbooks, another student’s work, or any type of document written by another person, and attempts to pass it off as his or her own without citing the source or else by citing an incorrect source. This applies to both oral and written projects.</a:t>
              </a:r>
              <a:endParaRPr lang="fr-CA" sz="1000" dirty="0"/>
            </a:p>
            <a:p>
              <a:pPr marL="171450" lvl="0" indent="-171450">
                <a:buFont typeface="Arial" panose="020B0604020202020204" pitchFamily="34" charset="0"/>
                <a:buChar char="•"/>
              </a:pPr>
              <a:r>
                <a:rPr lang="en-CA" sz="1000" dirty="0"/>
                <a:t>Submits another student’s assignment for grading, or else his or her own work that has already been graded (for example, a project that was previously submitted for another course).</a:t>
              </a:r>
              <a:endParaRPr lang="fr-CA" sz="1000" dirty="0"/>
            </a:p>
            <a:p>
              <a:pPr marL="171450" lvl="0" indent="-171450">
                <a:buFont typeface="Arial" panose="020B0604020202020204" pitchFamily="34" charset="0"/>
                <a:buChar char="•"/>
              </a:pPr>
              <a:r>
                <a:rPr lang="en-CA" sz="1000" dirty="0"/>
                <a:t>Uses unauthorized materials (including notes, handwritten or otherwise, placed in a reference book such as a dictionary, grammar guide, etc.).</a:t>
              </a:r>
              <a:endParaRPr lang="fr-CA" sz="1000" dirty="0"/>
            </a:p>
            <a:p>
              <a:pPr marL="171450" lvl="0" indent="-171450">
                <a:buFont typeface="Arial" panose="020B0604020202020204" pitchFamily="34" charset="0"/>
                <a:buChar char="•"/>
              </a:pPr>
              <a:r>
                <a:rPr lang="en-CA" sz="1000" dirty="0"/>
                <a:t>Communicates with anyone other than the invigilator during a final evaluation.</a:t>
              </a:r>
              <a:endParaRPr lang="fr-CA" sz="1000" dirty="0"/>
            </a:p>
            <a:p>
              <a:pPr marL="171450" lvl="0" indent="-171450">
                <a:buFont typeface="Arial" panose="020B0604020202020204" pitchFamily="34" charset="0"/>
                <a:buChar char="•"/>
              </a:pPr>
              <a:r>
                <a:rPr lang="en-CA" sz="1000" dirty="0"/>
                <a:t>Helps another person to copy from an assignment or a final evaluation.</a:t>
              </a:r>
              <a:endParaRPr lang="fr-CA" sz="1000" dirty="0"/>
            </a:p>
            <a:p>
              <a:endParaRPr lang="en-CA" sz="1000" dirty="0" smtClean="0"/>
            </a:p>
            <a:p>
              <a:r>
                <a:rPr lang="en-CA" sz="1000" dirty="0" smtClean="0"/>
                <a:t>If </a:t>
              </a:r>
              <a:r>
                <a:rPr lang="en-CA" sz="1000" dirty="0"/>
                <a:t>there is a reasonable doubt about the authenticity of the work submitted by a student, </a:t>
              </a:r>
              <a:r>
                <a:rPr lang="en-CA" sz="1000" dirty="0" err="1"/>
                <a:t>Cégep</a:t>
              </a:r>
              <a:r>
                <a:rPr lang="en-CA" sz="1000" dirty="0"/>
                <a:t> à distance reserves the right to subject the student to a supervised test or any other procedure it deems necessary</a:t>
              </a:r>
              <a:r>
                <a:rPr lang="en-CA" sz="1000" dirty="0" smtClean="0"/>
                <a:t>.</a:t>
              </a:r>
            </a:p>
            <a:p>
              <a:endParaRPr lang="fr-CA" sz="1000" dirty="0"/>
            </a:p>
            <a:p>
              <a:r>
                <a:rPr lang="en-CA" sz="1000" dirty="0"/>
                <a:t>The penalties for plagiarism, forgery, cheating, and fraud are commensurate with the seriousness of the offence committed and can go as far as permanent expulsion from </a:t>
              </a:r>
              <a:r>
                <a:rPr lang="en-CA" sz="1000" dirty="0" err="1"/>
                <a:t>Cégep</a:t>
              </a:r>
              <a:r>
                <a:rPr lang="en-CA" sz="1000" dirty="0"/>
                <a:t> à distance. In the case of repeat offences, the maximum penalty will be imposed</a:t>
              </a:r>
              <a:r>
                <a:rPr lang="en-CA" sz="1000" dirty="0" smtClean="0"/>
                <a:t>.</a:t>
              </a:r>
              <a:endParaRPr lang="fr-CA" sz="1000" dirty="0"/>
            </a:p>
          </p:txBody>
        </p:sp>
        <p:cxnSp>
          <p:nvCxnSpPr>
            <p:cNvPr id="18" name="Connecteur en arc 17"/>
            <p:cNvCxnSpPr>
              <a:stCxn id="8" idx="3"/>
              <a:endCxn id="10" idx="1"/>
            </p:cNvCxnSpPr>
            <p:nvPr/>
          </p:nvCxnSpPr>
          <p:spPr>
            <a:xfrm>
              <a:off x="4929809" y="4947494"/>
              <a:ext cx="516834" cy="76943"/>
            </a:xfrm>
            <a:prstGeom prst="curvedConnector3">
              <a:avLst/>
            </a:prstGeom>
            <a:ln>
              <a:prstDash val="dash"/>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1563948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426</Words>
  <Application>Microsoft Office PowerPoint</Application>
  <PresentationFormat>Grand écran</PresentationFormat>
  <Paragraphs>22</Paragraphs>
  <Slides>1</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vt:i4>
      </vt:variant>
    </vt:vector>
  </HeadingPairs>
  <TitlesOfParts>
    <vt:vector size="5" baseType="lpstr">
      <vt:lpstr>Arial</vt:lpstr>
      <vt:lpstr>Calibri</vt:lpstr>
      <vt:lpstr>Calibri Light</vt:lpstr>
      <vt:lpstr>Thème Office</vt:lpstr>
      <vt:lpstr>Présentation PowerPoint</vt:lpstr>
    </vt:vector>
  </TitlesOfParts>
  <Company>Collège de Rosemont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Magali Bourquin</dc:creator>
  <cp:lastModifiedBy>Magali Bourquin</cp:lastModifiedBy>
  <cp:revision>4</cp:revision>
  <dcterms:created xsi:type="dcterms:W3CDTF">2015-05-14T14:29:35Z</dcterms:created>
  <dcterms:modified xsi:type="dcterms:W3CDTF">2015-05-14T14:46:51Z</dcterms:modified>
</cp:coreProperties>
</file>