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318" r:id="rId2"/>
    <p:sldId id="320" r:id="rId3"/>
    <p:sldId id="311" r:id="rId4"/>
    <p:sldId id="312" r:id="rId5"/>
    <p:sldId id="301" r:id="rId6"/>
    <p:sldId id="302" r:id="rId7"/>
    <p:sldId id="308" r:id="rId8"/>
    <p:sldId id="307" r:id="rId9"/>
    <p:sldId id="314" r:id="rId10"/>
    <p:sldId id="315" r:id="rId11"/>
    <p:sldId id="330" r:id="rId12"/>
    <p:sldId id="319" r:id="rId13"/>
    <p:sldId id="316" r:id="rId14"/>
    <p:sldId id="327" r:id="rId15"/>
    <p:sldId id="326" r:id="rId16"/>
    <p:sldId id="329" r:id="rId17"/>
  </p:sldIdLst>
  <p:sldSz cx="12192000" cy="6858000"/>
  <p:notesSz cx="7004050" cy="9217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ivi" id="{7225B25E-EDB9-47C8-BE84-B9EA404E0375}">
          <p14:sldIdLst>
            <p14:sldId id="318"/>
            <p14:sldId id="320"/>
            <p14:sldId id="311"/>
            <p14:sldId id="312"/>
            <p14:sldId id="301"/>
            <p14:sldId id="302"/>
            <p14:sldId id="308"/>
            <p14:sldId id="307"/>
            <p14:sldId id="314"/>
            <p14:sldId id="315"/>
            <p14:sldId id="330"/>
            <p14:sldId id="319"/>
            <p14:sldId id="316"/>
            <p14:sldId id="327"/>
            <p14:sldId id="326"/>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5BA"/>
    <a:srgbClr val="323639"/>
    <a:srgbClr val="FFFFFF"/>
    <a:srgbClr val="59575F"/>
    <a:srgbClr val="003A52"/>
    <a:srgbClr val="D9EDF7"/>
    <a:srgbClr val="B2A09C"/>
    <a:srgbClr val="EEEEEE"/>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761" autoAdjust="0"/>
  </p:normalViewPr>
  <p:slideViewPr>
    <p:cSldViewPr snapToGrid="0">
      <p:cViewPr varScale="1">
        <p:scale>
          <a:sx n="81" d="100"/>
          <a:sy n="81" d="100"/>
        </p:scale>
        <p:origin x="14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2452"/>
          </a:xfrm>
          <a:prstGeom prst="rect">
            <a:avLst/>
          </a:prstGeom>
        </p:spPr>
        <p:txBody>
          <a:bodyPr vert="horz" lIns="92684" tIns="46342" rIns="92684" bIns="46342" rtlCol="0"/>
          <a:lstStyle>
            <a:lvl1pPr algn="l">
              <a:defRPr sz="1200"/>
            </a:lvl1pPr>
          </a:lstStyle>
          <a:p>
            <a:endParaRPr lang="fr-CA"/>
          </a:p>
        </p:txBody>
      </p:sp>
      <p:sp>
        <p:nvSpPr>
          <p:cNvPr id="3" name="Espace réservé de la date 2"/>
          <p:cNvSpPr>
            <a:spLocks noGrp="1"/>
          </p:cNvSpPr>
          <p:nvPr>
            <p:ph type="dt" idx="1"/>
          </p:nvPr>
        </p:nvSpPr>
        <p:spPr>
          <a:xfrm>
            <a:off x="3967341" y="0"/>
            <a:ext cx="3035088" cy="462452"/>
          </a:xfrm>
          <a:prstGeom prst="rect">
            <a:avLst/>
          </a:prstGeom>
        </p:spPr>
        <p:txBody>
          <a:bodyPr vert="horz" lIns="92684" tIns="46342" rIns="92684" bIns="46342" rtlCol="0"/>
          <a:lstStyle>
            <a:lvl1pPr algn="r">
              <a:defRPr sz="1200"/>
            </a:lvl1pPr>
          </a:lstStyle>
          <a:p>
            <a:fld id="{7DE0A789-20B9-4073-B566-9ADDEA719B88}" type="datetimeFigureOut">
              <a:rPr lang="fr-CA" smtClean="0"/>
              <a:t>2016-06-15</a:t>
            </a:fld>
            <a:endParaRPr lang="fr-CA"/>
          </a:p>
        </p:txBody>
      </p:sp>
      <p:sp>
        <p:nvSpPr>
          <p:cNvPr id="4" name="Espace réservé de l'image des diapositives 3"/>
          <p:cNvSpPr>
            <a:spLocks noGrp="1" noRot="1" noChangeAspect="1"/>
          </p:cNvSpPr>
          <p:nvPr>
            <p:ph type="sldImg" idx="2"/>
          </p:nvPr>
        </p:nvSpPr>
        <p:spPr>
          <a:xfrm>
            <a:off x="738188" y="1152525"/>
            <a:ext cx="5527675" cy="3109913"/>
          </a:xfrm>
          <a:prstGeom prst="rect">
            <a:avLst/>
          </a:prstGeom>
          <a:noFill/>
          <a:ln w="12700">
            <a:solidFill>
              <a:prstClr val="black"/>
            </a:solidFill>
          </a:ln>
        </p:spPr>
        <p:txBody>
          <a:bodyPr vert="horz" lIns="92684" tIns="46342" rIns="92684" bIns="46342" rtlCol="0" anchor="ctr"/>
          <a:lstStyle/>
          <a:p>
            <a:endParaRPr lang="fr-CA"/>
          </a:p>
        </p:txBody>
      </p:sp>
      <p:sp>
        <p:nvSpPr>
          <p:cNvPr id="5" name="Espace réservé des commentaires 4"/>
          <p:cNvSpPr>
            <a:spLocks noGrp="1"/>
          </p:cNvSpPr>
          <p:nvPr>
            <p:ph type="body" sz="quarter" idx="3"/>
          </p:nvPr>
        </p:nvSpPr>
        <p:spPr>
          <a:xfrm>
            <a:off x="700405" y="4435693"/>
            <a:ext cx="5603240" cy="3629204"/>
          </a:xfrm>
          <a:prstGeom prst="rect">
            <a:avLst/>
          </a:prstGeom>
        </p:spPr>
        <p:txBody>
          <a:bodyPr vert="horz" lIns="92684" tIns="46342" rIns="92684" bIns="4634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54575"/>
            <a:ext cx="3035088" cy="462451"/>
          </a:xfrm>
          <a:prstGeom prst="rect">
            <a:avLst/>
          </a:prstGeom>
        </p:spPr>
        <p:txBody>
          <a:bodyPr vert="horz" lIns="92684" tIns="46342" rIns="92684" bIns="4634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67341" y="8754575"/>
            <a:ext cx="3035088" cy="462451"/>
          </a:xfrm>
          <a:prstGeom prst="rect">
            <a:avLst/>
          </a:prstGeom>
        </p:spPr>
        <p:txBody>
          <a:bodyPr vert="horz" lIns="92684" tIns="46342" rIns="92684" bIns="46342" rtlCol="0" anchor="b"/>
          <a:lstStyle>
            <a:lvl1pPr algn="r">
              <a:defRPr sz="1200"/>
            </a:lvl1pPr>
          </a:lstStyle>
          <a:p>
            <a:fld id="{5465893B-14B2-4344-AC84-A42605045575}" type="slidenum">
              <a:rPr lang="fr-CA" smtClean="0"/>
              <a:t>‹N°›</a:t>
            </a:fld>
            <a:endParaRPr lang="fr-CA"/>
          </a:p>
        </p:txBody>
      </p:sp>
    </p:spTree>
    <p:extLst>
      <p:ext uri="{BB962C8B-B14F-4D97-AF65-F5344CB8AC3E}">
        <p14:creationId xmlns:p14="http://schemas.microsoft.com/office/powerpoint/2010/main" val="21606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[GDS] Quand on clique sur l’un des trois boutons, la</a:t>
            </a:r>
            <a:r>
              <a:rPr lang="fr-CA" baseline="0" dirty="0" smtClean="0"/>
              <a:t> fenêtre change d’apparence (boutons sur deux rangées). Dans le cas du bouton Quitter, </a:t>
            </a:r>
            <a:r>
              <a:rPr lang="fr-CA" dirty="0" smtClean="0"/>
              <a:t>la</a:t>
            </a:r>
            <a:r>
              <a:rPr lang="fr-CA" baseline="0" dirty="0" smtClean="0"/>
              <a:t> fenêtre change d’apparence une fraction de seconde, puis la capsule ferme. Dans le cas du bouton Oui, </a:t>
            </a:r>
            <a:r>
              <a:rPr lang="fr-CA" dirty="0" smtClean="0"/>
              <a:t>la</a:t>
            </a:r>
            <a:r>
              <a:rPr lang="fr-CA" baseline="0" dirty="0" smtClean="0"/>
              <a:t> fenêtre change d’apparence et il faut cliquer une seconde fois dessus pour être dirigé vers l’autoévaluation. Dans le cas du bouton Annuler, </a:t>
            </a:r>
            <a:r>
              <a:rPr lang="fr-CA" dirty="0" smtClean="0"/>
              <a:t>la</a:t>
            </a:r>
            <a:r>
              <a:rPr lang="fr-CA" baseline="0" dirty="0" smtClean="0"/>
              <a:t> fenêtre change d’apparence et si l’on clique une seconde fois dessus, un message d’erreur apparaît, indiquant que cette fonctionnalité n’est pas disponible pour le moment.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[GDS] Ajouter une espace avant</a:t>
            </a:r>
            <a:r>
              <a:rPr lang="fr-CA" baseline="0" dirty="0" smtClean="0"/>
              <a:t> le point d’interrogation (en respect de la charte typographique du projet).</a:t>
            </a:r>
          </a:p>
          <a:p>
            <a:pPr marL="0" indent="0">
              <a:buNone/>
            </a:pPr>
            <a:r>
              <a:rPr lang="fr-CA" dirty="0" smtClean="0"/>
              <a:t>(DD) Une page de</a:t>
            </a:r>
            <a:r>
              <a:rPr lang="fr-CA" baseline="0" dirty="0" smtClean="0"/>
              <a:t> transi</a:t>
            </a:r>
            <a:r>
              <a:rPr lang="fr-CA" dirty="0" smtClean="0"/>
              <a:t>tion à l’autoévaluation est</a:t>
            </a:r>
            <a:r>
              <a:rPr lang="fr-CA" baseline="0" dirty="0" smtClean="0"/>
              <a:t> ajoutée dans SV1</a:t>
            </a:r>
          </a:p>
          <a:p>
            <a:pPr marL="0" indent="0">
              <a:buNone/>
            </a:pPr>
            <a:r>
              <a:rPr lang="fr-CA" dirty="0" smtClean="0"/>
              <a:t>[JLX] </a:t>
            </a:r>
            <a:r>
              <a:rPr lang="fr-CA" baseline="0" dirty="0" smtClean="0"/>
              <a:t>Il s’agit en fait de la dernière page qui contient l’agente pédagogique qui fera la narration suivante au sujet de l’autoévaluation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dk1"/>
                </a:solidFill>
                <a:latin typeface="+mn-lt"/>
                <a:ea typeface="+mn-ea"/>
                <a:cs typeface="+mn-cs"/>
              </a:rPr>
              <a:t>« Lorsque vous quitterez la capsule, vous serez conviée à remplir votre autoévaluation. Il s’agit d’une démarche qui permet de développer votre capacité d’autocritique en faisant ressortir vos points forts et ceux qui représentent un défi pour vous. S'autoévaluer est très important pour vérifier ses acquis et ses apprentissages. Prenez tout le temps nécessaire pour faire cet exercice. »</a:t>
            </a:r>
          </a:p>
          <a:p>
            <a:pPr marL="0" indent="0">
              <a:buNone/>
            </a:pP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2</a:t>
            </a:fld>
            <a:endParaRPr lang="fr-CA"/>
          </a:p>
        </p:txBody>
      </p:sp>
    </p:spTree>
    <p:extLst>
      <p:ext uri="{BB962C8B-B14F-4D97-AF65-F5344CB8AC3E}">
        <p14:creationId xmlns:p14="http://schemas.microsoft.com/office/powerpoint/2010/main" val="252279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[GDS] En</a:t>
            </a:r>
            <a:r>
              <a:rPr lang="fr-CA" baseline="0" dirty="0" smtClean="0"/>
              <a:t> ce moment, q</a:t>
            </a:r>
            <a:r>
              <a:rPr lang="fr-CA" dirty="0" smtClean="0"/>
              <a:t>uand on clique sur le lien, on est ramené à l’écran d’accueil</a:t>
            </a:r>
            <a:r>
              <a:rPr lang="fr-CA" baseline="0" dirty="0" smtClean="0"/>
              <a:t> alors qu’on devrait pouvoir ouvrir en lecture seule la version envoyée de l’autoévaluation.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[JLX] </a:t>
            </a:r>
            <a:r>
              <a:rPr lang="fr-CA" baseline="0" dirty="0" smtClean="0"/>
              <a:t>Remplacer Envoyée par </a:t>
            </a:r>
            <a:r>
              <a:rPr lang="fr-CA" b="1" baseline="0" dirty="0" smtClean="0"/>
              <a:t>Transmise </a:t>
            </a:r>
            <a:endParaRPr lang="fr-CA" b="1"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11</a:t>
            </a:fld>
            <a:endParaRPr lang="fr-CA"/>
          </a:p>
        </p:txBody>
      </p:sp>
    </p:spTree>
    <p:extLst>
      <p:ext uri="{BB962C8B-B14F-4D97-AF65-F5344CB8AC3E}">
        <p14:creationId xmlns:p14="http://schemas.microsoft.com/office/powerpoint/2010/main" val="53145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[GDS]</a:t>
            </a:r>
            <a:r>
              <a:rPr lang="fr-CA" baseline="0" dirty="0" smtClean="0"/>
              <a:t> Supprimer (les indications propres à chaque outil sont en en-tête de l’outil lui-même).</a:t>
            </a:r>
          </a:p>
          <a:p>
            <a:pPr marL="228600" indent="-228600">
              <a:buAutoNum type="arabicParenR" startAt="2"/>
            </a:pPr>
            <a:r>
              <a:rPr lang="fr-CA" baseline="0" dirty="0" smtClean="0"/>
              <a:t>[GDS] Remplacer « Un plan […] » par « </a:t>
            </a:r>
            <a:r>
              <a:rPr lang="fr-CA" sz="1200" kern="1200" dirty="0" smtClean="0">
                <a:solidFill>
                  <a:schemeClr val="tx1"/>
                </a:solidFill>
                <a:effectLst/>
                <a:latin typeface="+mn-lt"/>
                <a:ea typeface="+mn-ea"/>
                <a:cs typeface="+mn-cs"/>
              </a:rPr>
              <a:t>Plan de préparation d’une première visite d’un parent</a:t>
            </a:r>
            <a:r>
              <a:rPr lang="fr-CA" baseline="0" dirty="0" smtClean="0"/>
              <a:t> ».  L’OUTIL BONI SERA PRÊT LUNDI 13 JUIN 2016.</a:t>
            </a:r>
          </a:p>
          <a:p>
            <a:pPr marL="228600" indent="-228600">
              <a:buAutoNum type="arabicParenR" startAt="2"/>
            </a:pPr>
            <a:r>
              <a:rPr lang="fr-CA" baseline="0" dirty="0" smtClean="0"/>
              <a:t>[JLX] Ajouter un autre document qui sera disponible une fois que l’autoévaluation est complétée. Le document sera un aide mémoire que les RSG pourront remettre aux parents. LE DOCUMENT SERA PRÊT LUNDI 13 JUIN 2016. </a:t>
            </a:r>
          </a:p>
          <a:p>
            <a:pPr marL="228600" indent="-228600">
              <a:buAutoNum type="arabicParenR" startAt="2"/>
            </a:pPr>
            <a:endParaRPr lang="fr-CA" baseline="0" dirty="0" smtClean="0"/>
          </a:p>
          <a:p>
            <a:endParaRPr lang="fr-CA" baseline="0"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13</a:t>
            </a:fld>
            <a:endParaRPr lang="fr-CA"/>
          </a:p>
        </p:txBody>
      </p:sp>
    </p:spTree>
    <p:extLst>
      <p:ext uri="{BB962C8B-B14F-4D97-AF65-F5344CB8AC3E}">
        <p14:creationId xmlns:p14="http://schemas.microsoft.com/office/powerpoint/2010/main" val="354000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 Un plan […] » par « </a:t>
            </a:r>
            <a:r>
              <a:rPr lang="fr-CA" sz="1200" kern="1200" dirty="0" smtClean="0">
                <a:solidFill>
                  <a:schemeClr val="tx1"/>
                </a:solidFill>
                <a:effectLst/>
                <a:latin typeface="+mn-lt"/>
                <a:ea typeface="+mn-ea"/>
                <a:cs typeface="+mn-cs"/>
              </a:rPr>
              <a:t>Plan de préparation d’une première visite d’un parent</a:t>
            </a:r>
            <a:r>
              <a:rPr lang="fr-CA" baseline="0" dirty="0" smtClean="0"/>
              <a:t> ». </a:t>
            </a: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15</a:t>
            </a:fld>
            <a:endParaRPr lang="fr-CA"/>
          </a:p>
        </p:txBody>
      </p:sp>
    </p:spTree>
    <p:extLst>
      <p:ext uri="{BB962C8B-B14F-4D97-AF65-F5344CB8AC3E}">
        <p14:creationId xmlns:p14="http://schemas.microsoft.com/office/powerpoint/2010/main" val="315413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 Un plan […] » par « </a:t>
            </a:r>
            <a:r>
              <a:rPr lang="fr-CA" sz="1200" kern="1200" dirty="0" smtClean="0">
                <a:solidFill>
                  <a:schemeClr val="tx1"/>
                </a:solidFill>
                <a:effectLst/>
                <a:latin typeface="+mn-lt"/>
                <a:ea typeface="+mn-ea"/>
                <a:cs typeface="+mn-cs"/>
              </a:rPr>
              <a:t>P</a:t>
            </a:r>
            <a:r>
              <a:rPr lang="fr-CA" sz="1200" b="0" kern="1200" dirty="0" smtClean="0">
                <a:solidFill>
                  <a:schemeClr val="tx1"/>
                </a:solidFill>
                <a:effectLst/>
                <a:latin typeface="+mn-lt"/>
                <a:ea typeface="+mn-ea"/>
                <a:cs typeface="+mn-cs"/>
              </a:rPr>
              <a:t>lan de préparation d’une première visite d’un parent</a:t>
            </a:r>
            <a:r>
              <a:rPr lang="fr-CA" b="0" baseline="0" dirty="0" smtClean="0"/>
              <a:t> » et l’aide-mémoire « Éléments </a:t>
            </a:r>
            <a:r>
              <a:rPr lang="fr-CA" sz="1200" b="0" kern="1200" dirty="0" smtClean="0">
                <a:solidFill>
                  <a:schemeClr val="tx1"/>
                </a:solidFill>
                <a:effectLst/>
                <a:latin typeface="+mn-lt"/>
                <a:ea typeface="+mn-ea"/>
                <a:cs typeface="+mn-cs"/>
              </a:rPr>
              <a:t>abordés lors de la première visite au service de garde »</a:t>
            </a:r>
            <a:r>
              <a:rPr lang="fr-CA" b="0" baseline="0" dirty="0" smtClean="0"/>
              <a:t>.</a:t>
            </a:r>
            <a:r>
              <a:rPr lang="fr-CA" baseline="0" dirty="0" smtClean="0"/>
              <a:t> </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16</a:t>
            </a:fld>
            <a:endParaRPr lang="fr-CA"/>
          </a:p>
        </p:txBody>
      </p:sp>
    </p:spTree>
    <p:extLst>
      <p:ext uri="{BB962C8B-B14F-4D97-AF65-F5344CB8AC3E}">
        <p14:creationId xmlns:p14="http://schemas.microsoft.com/office/powerpoint/2010/main" val="9740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[JLX/GDS]</a:t>
            </a:r>
            <a:r>
              <a:rPr lang="fr-CA" baseline="0" dirty="0" smtClean="0"/>
              <a:t> Remplacer par « </a:t>
            </a:r>
            <a:r>
              <a:rPr lang="fr-CA" sz="1200" kern="1200" dirty="0" smtClean="0">
                <a:solidFill>
                  <a:schemeClr val="tx1"/>
                </a:solidFill>
                <a:effectLst/>
                <a:latin typeface="+mn-lt"/>
                <a:ea typeface="+mn-ea"/>
                <a:cs typeface="+mn-cs"/>
              </a:rPr>
              <a:t>L'autoévaluation est une démarche qui permet de développer votre capacité d’autocritique en faisant ressortir vos points forts et ceux qui représentent un défi pour vous. S'autoévaluer est très important pour vérifier ses acquis et ses apprentissages. Prenez tout le temps nécessaire pour faire cet exercice. </a:t>
            </a:r>
            <a:r>
              <a:rPr lang="fr-CA" baseline="0" dirty="0" smtClean="0"/>
              <a:t>Une fois que vous aurez terminé votre autoévaluation, vous aurez accès à votre outil boni. »</a:t>
            </a:r>
          </a:p>
          <a:p>
            <a:pPr marL="228600" indent="-228600">
              <a:buAutoNum type="arabicParenR"/>
            </a:pPr>
            <a:r>
              <a:rPr lang="fr-CA" baseline="0" dirty="0" smtClean="0"/>
              <a:t>[GDS] Les durées seront à réévaluer. </a:t>
            </a:r>
            <a:r>
              <a:rPr lang="fr-CA" dirty="0" smtClean="0"/>
              <a:t>[JLX] Nous</a:t>
            </a:r>
            <a:r>
              <a:rPr lang="fr-CA" baseline="0" dirty="0" smtClean="0"/>
              <a:t> les laisserons telles quelles pour le groupe témoin puisque nous en ferons la réévaluation à ce moment là (en minutant chacune des participantes). De cette manière, nous aurons un temps moyens que nous pourrons modifier par la suite.</a:t>
            </a:r>
            <a:endParaRPr lang="fr-CA" dirty="0" smtClean="0"/>
          </a:p>
          <a:p>
            <a:pPr marL="228600" indent="-228600">
              <a:buAutoNum type="arabicParenR"/>
            </a:pPr>
            <a:r>
              <a:rPr lang="fr-CA" baseline="0" dirty="0" smtClean="0"/>
              <a:t>[GDS] Remplacer par « Commencer » (débuter est un verbe intransitif).</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3</a:t>
            </a:fld>
            <a:endParaRPr lang="fr-CA"/>
          </a:p>
        </p:txBody>
      </p:sp>
    </p:spTree>
    <p:extLst>
      <p:ext uri="{BB962C8B-B14F-4D97-AF65-F5344CB8AC3E}">
        <p14:creationId xmlns:p14="http://schemas.microsoft.com/office/powerpoint/2010/main" val="157246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 [GDS] Apporter les mêmes</a:t>
            </a:r>
            <a:r>
              <a:rPr lang="fr-CA" baseline="0" dirty="0" smtClean="0"/>
              <a:t> </a:t>
            </a:r>
            <a:r>
              <a:rPr lang="fr-CA" dirty="0" smtClean="0"/>
              <a:t>modifications qu’à la </a:t>
            </a:r>
            <a:r>
              <a:rPr lang="fr-CA" baseline="0" dirty="0" smtClean="0"/>
              <a:t>diapo précédente, si elles ne se répercutent pas automatiquement ici. </a:t>
            </a: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4</a:t>
            </a:fld>
            <a:endParaRPr lang="fr-CA"/>
          </a:p>
        </p:txBody>
      </p:sp>
    </p:spTree>
    <p:extLst>
      <p:ext uri="{BB962C8B-B14F-4D97-AF65-F5344CB8AC3E}">
        <p14:creationId xmlns:p14="http://schemas.microsoft.com/office/powerpoint/2010/main" val="377633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Mettre 3 points de suspension plutôt que 2 et supprimer l’espace entre le mot et les points.  Faire le remplacement partout s’il ne se fait pas automatiquement.</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5</a:t>
            </a:fld>
            <a:endParaRPr lang="fr-CA"/>
          </a:p>
        </p:txBody>
      </p:sp>
    </p:spTree>
    <p:extLst>
      <p:ext uri="{BB962C8B-B14F-4D97-AF65-F5344CB8AC3E}">
        <p14:creationId xmlns:p14="http://schemas.microsoft.com/office/powerpoint/2010/main" val="20786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Corriger par « Précédente ».</a:t>
            </a:r>
            <a:endParaRPr lang="fr-CA"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6</a:t>
            </a:fld>
            <a:endParaRPr lang="fr-CA"/>
          </a:p>
        </p:txBody>
      </p:sp>
    </p:spTree>
    <p:extLst>
      <p:ext uri="{BB962C8B-B14F-4D97-AF65-F5344CB8AC3E}">
        <p14:creationId xmlns:p14="http://schemas.microsoft.com/office/powerpoint/2010/main" val="28494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Remplacer « évaluation » par « autoévaluation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a:t>
            </a:r>
            <a:r>
              <a:rPr lang="fr-CA" dirty="0" smtClean="0"/>
              <a:t>Ajouter une espace avant</a:t>
            </a:r>
            <a:r>
              <a:rPr lang="fr-CA" baseline="0" dirty="0" smtClean="0"/>
              <a:t> le point d’interrogation (en respect de la charte typographique du projet).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Ajouter un point final.</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7</a:t>
            </a:fld>
            <a:endParaRPr lang="fr-CA"/>
          </a:p>
        </p:txBody>
      </p:sp>
    </p:spTree>
    <p:extLst>
      <p:ext uri="{BB962C8B-B14F-4D97-AF65-F5344CB8AC3E}">
        <p14:creationId xmlns:p14="http://schemas.microsoft.com/office/powerpoint/2010/main" val="250856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intervertir « soumettre » et « terminer ». </a:t>
            </a:r>
            <a:endParaRPr lang="fr-CA" dirty="0" smtClean="0"/>
          </a:p>
          <a:p>
            <a:pPr marL="228600" indent="-228600">
              <a:buAutoNum type="arabicParenR"/>
            </a:pPr>
            <a:r>
              <a:rPr lang="fr-CA" dirty="0" smtClean="0"/>
              <a:t>[GDS] Remplacer par « compléter</a:t>
            </a:r>
            <a:r>
              <a:rPr lang="fr-CA" baseline="0" dirty="0" smtClean="0"/>
              <a:t> ou </a:t>
            </a:r>
            <a:r>
              <a:rPr lang="fr-CA" dirty="0" smtClean="0"/>
              <a:t>modifier</a:t>
            </a:r>
            <a:r>
              <a:rPr lang="fr-CA" baseline="0" dirty="0" smtClean="0"/>
              <a:t> vos réponses.</a:t>
            </a:r>
            <a:r>
              <a:rPr lang="fr-CA" dirty="0" smtClean="0"/>
              <a:t> »</a:t>
            </a:r>
            <a:r>
              <a:rPr lang="fr-CA" baseline="0" dirty="0" smtClean="0"/>
              <a:t> </a:t>
            </a:r>
          </a:p>
          <a:p>
            <a:pPr marL="228600" indent="-228600">
              <a:buAutoNum type="arabicParenR"/>
            </a:pPr>
            <a:r>
              <a:rPr lang="fr-CA" baseline="0" dirty="0" smtClean="0"/>
              <a:t>[GDS] Remplacer par « État des questions ».</a:t>
            </a:r>
          </a:p>
          <a:p>
            <a:pPr marL="228600" indent="-228600">
              <a:buAutoNum type="arabicParenR"/>
            </a:pPr>
            <a:r>
              <a:rPr lang="fr-CA" baseline="0" dirty="0" smtClean="0"/>
              <a:t>[GDS] Supprimer.</a:t>
            </a:r>
          </a:p>
          <a:p>
            <a:pPr marL="228600" indent="-228600">
              <a:buAutoNum type="arabicParenR"/>
            </a:pP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8</a:t>
            </a:fld>
            <a:endParaRPr lang="fr-CA"/>
          </a:p>
        </p:txBody>
      </p:sp>
    </p:spTree>
    <p:extLst>
      <p:ext uri="{BB962C8B-B14F-4D97-AF65-F5344CB8AC3E}">
        <p14:creationId xmlns:p14="http://schemas.microsoft.com/office/powerpoint/2010/main" val="201506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par « État des questions ».</a:t>
            </a:r>
          </a:p>
          <a:p>
            <a:pPr marL="228600" indent="-228600">
              <a:buAutoNum type="arabicParenR"/>
            </a:pPr>
            <a:r>
              <a:rPr lang="fr-CA" baseline="0" dirty="0" smtClean="0"/>
              <a:t>[GDS] Supprimer.</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3)   [JLX] Remplacer le bouton « Envoyer » par « Transmettre ».</a:t>
            </a:r>
          </a:p>
          <a:p>
            <a:pPr marL="228600" indent="-228600">
              <a:buAutoNum type="arabicParenR"/>
            </a:pPr>
            <a:endParaRPr lang="fr-CA" baseline="0"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9</a:t>
            </a:fld>
            <a:endParaRPr lang="fr-CA"/>
          </a:p>
        </p:txBody>
      </p:sp>
    </p:spTree>
    <p:extLst>
      <p:ext uri="{BB962C8B-B14F-4D97-AF65-F5344CB8AC3E}">
        <p14:creationId xmlns:p14="http://schemas.microsoft.com/office/powerpoint/2010/main" val="325800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1- [JLX] Dans le pop-up, remplacer « Une fois vos réponse envoyées, … » par « U</a:t>
            </a:r>
            <a:r>
              <a:rPr lang="fr-CA" dirty="0" smtClean="0"/>
              <a:t>ne fois vos réponses </a:t>
            </a:r>
            <a:r>
              <a:rPr lang="fr-CA" b="0" dirty="0" smtClean="0"/>
              <a:t>transmises</a:t>
            </a:r>
            <a:r>
              <a:rPr lang="fr-CA" baseline="0" dirty="0" smtClean="0"/>
              <a:t> ».</a:t>
            </a:r>
            <a:endParaRPr lang="fr-CA" b="1"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10</a:t>
            </a:fld>
            <a:endParaRPr lang="fr-CA"/>
          </a:p>
        </p:txBody>
      </p:sp>
    </p:spTree>
    <p:extLst>
      <p:ext uri="{BB962C8B-B14F-4D97-AF65-F5344CB8AC3E}">
        <p14:creationId xmlns:p14="http://schemas.microsoft.com/office/powerpoint/2010/main" val="249390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49138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3662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7262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7520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94497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10431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3EC4ECB-98F8-4B65-841C-F0E4EF59DEF6}" type="datetimeFigureOut">
              <a:rPr lang="fr-CA" smtClean="0"/>
              <a:t>2016-06-15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289482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B3EC4ECB-98F8-4B65-841C-F0E4EF59DEF6}" type="datetimeFigureOut">
              <a:rPr lang="fr-CA" smtClean="0"/>
              <a:t>2016-06-15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6484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EC4ECB-98F8-4B65-841C-F0E4EF59DEF6}" type="datetimeFigureOut">
              <a:rPr lang="fr-CA" smtClean="0"/>
              <a:t>2016-06-15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22966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35328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03707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C4ECB-98F8-4B65-841C-F0E4EF59DEF6}" type="datetimeFigureOut">
              <a:rPr lang="fr-CA" smtClean="0"/>
              <a:t>2016-06-15</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227C-029B-4505-A8D5-24844F934869}" type="slidenum">
              <a:rPr lang="fr-CA" smtClean="0"/>
              <a:t>‹N°›</a:t>
            </a:fld>
            <a:endParaRPr lang="fr-CA"/>
          </a:p>
        </p:txBody>
      </p:sp>
    </p:spTree>
    <p:extLst>
      <p:ext uri="{BB962C8B-B14F-4D97-AF65-F5344CB8AC3E}">
        <p14:creationId xmlns:p14="http://schemas.microsoft.com/office/powerpoint/2010/main" val="296533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3.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2.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1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4.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notesSlide" Target="../notesSlides/notesSlide10.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slideLayout" Target="../slideLayouts/slideLayout2.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5.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notesSlide" Target="../notesSlides/notesSlide1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2.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16.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1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2.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16.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17.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notesSlide" Target="../notesSlides/notesSlide1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Layout" Target="../slideLayouts/slideLayout1.xml"/><Relationship Id="rId5" Type="http://schemas.openxmlformats.org/officeDocument/2006/relationships/tags" Target="../tags/tag125.xml"/><Relationship Id="rId15" Type="http://schemas.openxmlformats.org/officeDocument/2006/relationships/image" Target="../media/image19.png"/><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6.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4.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2.xml"/><Relationship Id="rId5" Type="http://schemas.openxmlformats.org/officeDocument/2006/relationships/tags" Target="../tags/tag35.xml"/><Relationship Id="rId15" Type="http://schemas.openxmlformats.org/officeDocument/2006/relationships/image" Target="../media/image8.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9.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notesSlide" Target="../notesSlides/notesSlide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7.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0.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11.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notesSlide" Target="../notesSlides/notesSlide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2.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2.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8.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AUTOÉVALUATION</a:t>
            </a:r>
            <a:endParaRPr lang="fr-CA" sz="7200" dirty="0"/>
          </a:p>
        </p:txBody>
      </p:sp>
    </p:spTree>
    <p:extLst>
      <p:ext uri="{BB962C8B-B14F-4D97-AF65-F5344CB8AC3E}">
        <p14:creationId xmlns:p14="http://schemas.microsoft.com/office/powerpoint/2010/main" val="6708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0441" y="-62828"/>
            <a:ext cx="9144000" cy="6858000"/>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5" name="Rectangle 4"/>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6" name="Rectangle 5"/>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et boutons de navigation</a:t>
            </a:r>
            <a:endParaRPr lang="fr-CA" sz="1200" dirty="0">
              <a:solidFill>
                <a:schemeClr val="tx1"/>
              </a:solidFill>
            </a:endParaRPr>
          </a:p>
        </p:txBody>
      </p:sp>
      <p:sp>
        <p:nvSpPr>
          <p:cNvPr id="7" name="Rectangle 6"/>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8" name="Rectangle 7"/>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9" name="Rectangle 8"/>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Envoyer]</a:t>
            </a:r>
            <a:endParaRPr lang="fr-CA" sz="1200" b="1" dirty="0">
              <a:solidFill>
                <a:schemeClr val="bg1"/>
              </a:solidFill>
            </a:endParaRPr>
          </a:p>
        </p:txBody>
      </p:sp>
      <p:sp>
        <p:nvSpPr>
          <p:cNvPr id="10" name="Rectangle 9"/>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1" name="Rectangle 10"/>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2" name="Rectangle 11"/>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3" name="Rectangle 12"/>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4" name="ZoneTexte 13"/>
          <p:cNvSpPr txBox="1"/>
          <p:nvPr/>
        </p:nvSpPr>
        <p:spPr>
          <a:xfrm>
            <a:off x="7469157" y="2996840"/>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5" name="Connecteur en angle 14"/>
          <p:cNvCxnSpPr>
            <a:stCxn id="14" idx="1"/>
          </p:cNvCxnSpPr>
          <p:nvPr/>
        </p:nvCxnSpPr>
        <p:spPr>
          <a:xfrm rot="10800000" flipV="1">
            <a:off x="7203599" y="3181505"/>
            <a:ext cx="265558" cy="278595"/>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70617" y="3500847"/>
            <a:ext cx="1678380" cy="199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16186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et hyperlien</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Relecture]</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5" name="Rectangle 14"/>
          <p:cNvSpPr/>
          <p:nvPr/>
        </p:nvSpPr>
        <p:spPr>
          <a:xfrm>
            <a:off x="9839739" y="4543345"/>
            <a:ext cx="604438" cy="297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6" name="ZoneTexte 15"/>
          <p:cNvSpPr txBox="1"/>
          <p:nvPr/>
        </p:nvSpPr>
        <p:spPr>
          <a:xfrm>
            <a:off x="9090217" y="4358679"/>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7" name="Connecteur en angle 16"/>
          <p:cNvCxnSpPr>
            <a:stCxn id="16" idx="3"/>
            <a:endCxn id="15" idx="1"/>
          </p:cNvCxnSpPr>
          <p:nvPr/>
        </p:nvCxnSpPr>
        <p:spPr>
          <a:xfrm>
            <a:off x="9391903" y="4543345"/>
            <a:ext cx="447836" cy="14850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ZoneTexte 22"/>
          <p:cNvSpPr txBox="1"/>
          <p:nvPr/>
        </p:nvSpPr>
        <p:spPr>
          <a:xfrm>
            <a:off x="3751470" y="4615521"/>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
        <p:nvSpPr>
          <p:cNvPr id="25" name="Rectangle 24"/>
          <p:cNvSpPr/>
          <p:nvPr/>
        </p:nvSpPr>
        <p:spPr>
          <a:xfrm>
            <a:off x="4035461" y="4695745"/>
            <a:ext cx="604438" cy="297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330202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OUTIL BONI</a:t>
            </a:r>
            <a:endParaRPr lang="fr-CA" sz="7200" dirty="0"/>
          </a:p>
        </p:txBody>
      </p:sp>
    </p:spTree>
    <p:extLst>
      <p:ext uri="{BB962C8B-B14F-4D97-AF65-F5344CB8AC3E}">
        <p14:creationId xmlns:p14="http://schemas.microsoft.com/office/powerpoint/2010/main" val="2576274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Hyperliens</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t>
            </a:r>
            <a:r>
              <a:rPr lang="fr-CA" sz="1200" b="1" dirty="0" smtClean="0">
                <a:solidFill>
                  <a:schemeClr val="bg1"/>
                </a:solidFill>
              </a:rPr>
              <a:t>[Outil boni – Accès] </a:t>
            </a:r>
            <a:endParaRPr lang="fr-CA" sz="1200" b="1" dirty="0">
              <a:solidFill>
                <a:schemeClr val="bg1"/>
              </a:solidFill>
            </a:endParaRP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5" name="Rectangle 14"/>
          <p:cNvSpPr/>
          <p:nvPr/>
        </p:nvSpPr>
        <p:spPr>
          <a:xfrm>
            <a:off x="5784112" y="2832428"/>
            <a:ext cx="3189767" cy="251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6" name="ZoneTexte 15"/>
          <p:cNvSpPr txBox="1"/>
          <p:nvPr/>
        </p:nvSpPr>
        <p:spPr>
          <a:xfrm>
            <a:off x="5117571" y="2832428"/>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17" name="Connecteur en angle 16"/>
          <p:cNvCxnSpPr>
            <a:stCxn id="16" idx="3"/>
            <a:endCxn id="15" idx="1"/>
          </p:cNvCxnSpPr>
          <p:nvPr/>
        </p:nvCxnSpPr>
        <p:spPr>
          <a:xfrm flipV="1">
            <a:off x="5419257" y="2957935"/>
            <a:ext cx="364855" cy="5915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62894" y="4703546"/>
            <a:ext cx="358194" cy="251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1" name="ZoneTexte 20"/>
          <p:cNvSpPr txBox="1"/>
          <p:nvPr/>
        </p:nvSpPr>
        <p:spPr>
          <a:xfrm>
            <a:off x="3696352" y="4703547"/>
            <a:ext cx="301686" cy="369332"/>
          </a:xfrm>
          <a:prstGeom prst="rect">
            <a:avLst/>
          </a:prstGeom>
          <a:solidFill>
            <a:srgbClr val="FF0000"/>
          </a:solidFill>
        </p:spPr>
        <p:txBody>
          <a:bodyPr wrap="none" rtlCol="0">
            <a:spAutoFit/>
          </a:bodyPr>
          <a:lstStyle/>
          <a:p>
            <a:r>
              <a:rPr lang="fr-CA" b="1" dirty="0">
                <a:solidFill>
                  <a:prstClr val="white"/>
                </a:solidFill>
              </a:rPr>
              <a:t>2</a:t>
            </a:r>
          </a:p>
        </p:txBody>
      </p:sp>
      <p:cxnSp>
        <p:nvCxnSpPr>
          <p:cNvPr id="22" name="Connecteur en angle 21"/>
          <p:cNvCxnSpPr>
            <a:stCxn id="21" idx="3"/>
            <a:endCxn id="20" idx="1"/>
          </p:cNvCxnSpPr>
          <p:nvPr/>
        </p:nvCxnSpPr>
        <p:spPr>
          <a:xfrm flipV="1">
            <a:off x="3998038" y="4829159"/>
            <a:ext cx="364856" cy="5905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13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PLATEFORME</a:t>
            </a:r>
            <a:endParaRPr lang="fr-CA" sz="7200" dirty="0"/>
          </a:p>
        </p:txBody>
      </p:sp>
    </p:spTree>
    <p:extLst>
      <p:ext uri="{BB962C8B-B14F-4D97-AF65-F5344CB8AC3E}">
        <p14:creationId xmlns:p14="http://schemas.microsoft.com/office/powerpoint/2010/main" val="135803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37490" y="0"/>
            <a:ext cx="9154510" cy="6865883"/>
          </a:xfrm>
          <a:prstGeom prst="rect">
            <a:avLst/>
          </a:prstGeom>
        </p:spPr>
      </p:pic>
      <p:sp>
        <p:nvSpPr>
          <p:cNvPr id="3" name="Rectangle 2"/>
          <p:cNvSpPr/>
          <p:nvPr/>
        </p:nvSpPr>
        <p:spPr>
          <a:xfrm>
            <a:off x="6744125" y="5006202"/>
            <a:ext cx="262962" cy="221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5" name="ZoneTexte 4"/>
          <p:cNvSpPr txBox="1"/>
          <p:nvPr/>
        </p:nvSpPr>
        <p:spPr>
          <a:xfrm>
            <a:off x="6221929" y="5503388"/>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6" name="Connecteur en angle 5"/>
          <p:cNvCxnSpPr>
            <a:stCxn id="5" idx="0"/>
            <a:endCxn id="3" idx="2"/>
          </p:cNvCxnSpPr>
          <p:nvPr/>
        </p:nvCxnSpPr>
        <p:spPr>
          <a:xfrm rot="5400000" flipH="1" flipV="1">
            <a:off x="6486487" y="5114269"/>
            <a:ext cx="275405" cy="50283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1"/>
            </p:custDataLst>
          </p:nvPr>
        </p:nvSpPr>
        <p:spPr>
          <a:xfrm>
            <a:off x="3522" y="1874452"/>
            <a:ext cx="3039921"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a:solidFill>
                <a:schemeClr val="tx1"/>
              </a:solidFill>
            </a:endParaRPr>
          </a:p>
        </p:txBody>
      </p:sp>
      <p:sp>
        <p:nvSpPr>
          <p:cNvPr id="8" name="Rectangle 7"/>
          <p:cNvSpPr/>
          <p:nvPr>
            <p:custDataLst>
              <p:tags r:id="rId2"/>
            </p:custDataLst>
          </p:nvPr>
        </p:nvSpPr>
        <p:spPr>
          <a:xfrm>
            <a:off x="0" y="620839"/>
            <a:ext cx="495300" cy="6191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9" name="Rectangle 8"/>
          <p:cNvSpPr/>
          <p:nvPr>
            <p:custDataLst>
              <p:tags r:id="rId3"/>
            </p:custDataLst>
          </p:nvPr>
        </p:nvSpPr>
        <p:spPr>
          <a:xfrm>
            <a:off x="492299" y="620839"/>
            <a:ext cx="2548144" cy="619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Texte</a:t>
            </a:r>
            <a:endParaRPr lang="fr-CA" sz="1200" dirty="0">
              <a:solidFill>
                <a:schemeClr val="tx1"/>
              </a:solidFill>
            </a:endParaRPr>
          </a:p>
        </p:txBody>
      </p:sp>
      <p:sp>
        <p:nvSpPr>
          <p:cNvPr id="10" name="Rectangle 9"/>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1" name="Rectangle 10"/>
          <p:cNvSpPr/>
          <p:nvPr>
            <p:custDataLst>
              <p:tags r:id="rId5"/>
            </p:custDataLst>
          </p:nvPr>
        </p:nvSpPr>
        <p:spPr>
          <a:xfrm>
            <a:off x="492298" y="1239963"/>
            <a:ext cx="2551145"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 (spécifique à cette capsule)</a:t>
            </a:r>
            <a:endParaRPr lang="fr-CA" sz="1200" dirty="0">
              <a:solidFill>
                <a:schemeClr val="tx1"/>
              </a:solidFill>
            </a:endParaRPr>
          </a:p>
        </p:txBody>
      </p:sp>
      <p:sp>
        <p:nvSpPr>
          <p:cNvPr id="12" name="Rectangle 11"/>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[Liste des capsules]</a:t>
            </a:r>
          </a:p>
        </p:txBody>
      </p:sp>
      <p:sp>
        <p:nvSpPr>
          <p:cNvPr id="13" name="Rectangle 12"/>
          <p:cNvSpPr/>
          <p:nvPr>
            <p:custDataLst>
              <p:tags r:id="rId7"/>
            </p:custDataLst>
          </p:nvPr>
        </p:nvSpPr>
        <p:spPr>
          <a:xfrm>
            <a:off x="-1" y="1557208"/>
            <a:ext cx="3043444"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4" name="Rectangle 13"/>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5" name="Rectangle 14"/>
          <p:cNvSpPr/>
          <p:nvPr>
            <p:custDataLst>
              <p:tags r:id="rId9"/>
            </p:custDataLst>
          </p:nvPr>
        </p:nvSpPr>
        <p:spPr>
          <a:xfrm>
            <a:off x="492298" y="308567"/>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6" name="Rectangle 15"/>
          <p:cNvSpPr/>
          <p:nvPr>
            <p:custDataLst>
              <p:tags r:id="rId10"/>
            </p:custDataLst>
          </p:nvPr>
        </p:nvSpPr>
        <p:spPr>
          <a:xfrm>
            <a:off x="0" y="308567"/>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313175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13"/>
          <a:stretch>
            <a:fillRect/>
          </a:stretch>
        </p:blipFill>
        <p:spPr>
          <a:xfrm>
            <a:off x="3046966" y="0"/>
            <a:ext cx="9145034" cy="6858776"/>
          </a:xfrm>
          <a:prstGeom prst="rect">
            <a:avLst/>
          </a:prstGeom>
          <a:noFill/>
          <a:ln w="19050">
            <a:noFill/>
            <a:prstDash val="dash"/>
          </a:ln>
        </p:spPr>
      </p:pic>
      <p:sp>
        <p:nvSpPr>
          <p:cNvPr id="33" name="Rectangle 32"/>
          <p:cNvSpPr/>
          <p:nvPr>
            <p:custDataLst>
              <p:tags r:id="rId1"/>
            </p:custDataLst>
          </p:nvPr>
        </p:nvSpPr>
        <p:spPr>
          <a:xfrm>
            <a:off x="3522" y="1874452"/>
            <a:ext cx="3039921"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a:solidFill>
                <a:schemeClr val="tx1"/>
              </a:solidFill>
            </a:endParaRPr>
          </a:p>
        </p:txBody>
      </p:sp>
      <p:sp>
        <p:nvSpPr>
          <p:cNvPr id="34" name="Rectangle 33"/>
          <p:cNvSpPr/>
          <p:nvPr>
            <p:custDataLst>
              <p:tags r:id="rId2"/>
            </p:custDataLst>
          </p:nvPr>
        </p:nvSpPr>
        <p:spPr>
          <a:xfrm>
            <a:off x="0" y="620839"/>
            <a:ext cx="495300" cy="6191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35" name="Rectangle 34"/>
          <p:cNvSpPr/>
          <p:nvPr>
            <p:custDataLst>
              <p:tags r:id="rId3"/>
            </p:custDataLst>
          </p:nvPr>
        </p:nvSpPr>
        <p:spPr>
          <a:xfrm>
            <a:off x="492299" y="620839"/>
            <a:ext cx="2548144" cy="619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Zones cliquables + Pop-ups</a:t>
            </a:r>
            <a:endParaRPr lang="fr-CA" sz="1200" dirty="0">
              <a:solidFill>
                <a:schemeClr val="tx1"/>
              </a:solidFill>
            </a:endParaRPr>
          </a:p>
        </p:txBody>
      </p:sp>
      <p:sp>
        <p:nvSpPr>
          <p:cNvPr id="36" name="Rectangle 35"/>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37" name="Rectangle 36"/>
          <p:cNvSpPr/>
          <p:nvPr>
            <p:custDataLst>
              <p:tags r:id="rId5"/>
            </p:custDataLst>
          </p:nvPr>
        </p:nvSpPr>
        <p:spPr>
          <a:xfrm>
            <a:off x="492298" y="1239963"/>
            <a:ext cx="2551145"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30 sec.</a:t>
            </a:r>
            <a:endParaRPr lang="fr-CA" sz="1200" dirty="0">
              <a:solidFill>
                <a:schemeClr val="tx1"/>
              </a:solidFill>
            </a:endParaRPr>
          </a:p>
        </p:txBody>
      </p:sp>
      <p:sp>
        <p:nvSpPr>
          <p:cNvPr id="38" name="Rectangle 37"/>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[Aiguillage]</a:t>
            </a:r>
          </a:p>
        </p:txBody>
      </p:sp>
      <p:sp>
        <p:nvSpPr>
          <p:cNvPr id="39" name="Rectangle 38"/>
          <p:cNvSpPr/>
          <p:nvPr>
            <p:custDataLst>
              <p:tags r:id="rId7"/>
            </p:custDataLst>
          </p:nvPr>
        </p:nvSpPr>
        <p:spPr>
          <a:xfrm>
            <a:off x="-1" y="1557208"/>
            <a:ext cx="3043444"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40" name="Rectangle 39"/>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41" name="Rectangle 40"/>
          <p:cNvSpPr/>
          <p:nvPr>
            <p:custDataLst>
              <p:tags r:id="rId9"/>
            </p:custDataLst>
          </p:nvPr>
        </p:nvSpPr>
        <p:spPr>
          <a:xfrm>
            <a:off x="492298" y="308567"/>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42" name="Rectangle 41"/>
          <p:cNvSpPr/>
          <p:nvPr>
            <p:custDataLst>
              <p:tags r:id="rId10"/>
            </p:custDataLst>
          </p:nvPr>
        </p:nvSpPr>
        <p:spPr>
          <a:xfrm>
            <a:off x="0" y="308567"/>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6" name="Rectangle 5"/>
          <p:cNvSpPr/>
          <p:nvPr/>
        </p:nvSpPr>
        <p:spPr>
          <a:xfrm>
            <a:off x="3346315" y="894945"/>
            <a:ext cx="8394970" cy="2149812"/>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nvSpPr>
        <p:spPr>
          <a:xfrm>
            <a:off x="5369667" y="3044757"/>
            <a:ext cx="6371617" cy="3132308"/>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3346315" y="6177065"/>
            <a:ext cx="8394969" cy="655517"/>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3346315" y="3044757"/>
            <a:ext cx="311285" cy="3132308"/>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p:cNvPicPr>
            <a:picLocks noChangeAspect="1"/>
          </p:cNvPicPr>
          <p:nvPr/>
        </p:nvPicPr>
        <p:blipFill rotWithShape="1">
          <a:blip r:embed="rId14"/>
          <a:srcRect l="6609" t="44256" r="74560" b="10212"/>
          <a:stretch/>
        </p:blipFill>
        <p:spPr>
          <a:xfrm>
            <a:off x="6139717" y="1160629"/>
            <a:ext cx="1841161" cy="3339056"/>
          </a:xfrm>
          <a:prstGeom prst="rect">
            <a:avLst/>
          </a:prstGeom>
          <a:noFill/>
          <a:ln w="19050">
            <a:solidFill>
              <a:srgbClr val="FF33CC"/>
            </a:solidFill>
            <a:prstDash val="dash"/>
          </a:ln>
        </p:spPr>
      </p:pic>
      <p:pic>
        <p:nvPicPr>
          <p:cNvPr id="2" name="Image 1"/>
          <p:cNvPicPr>
            <a:picLocks noChangeAspect="1"/>
          </p:cNvPicPr>
          <p:nvPr/>
        </p:nvPicPr>
        <p:blipFill rotWithShape="1">
          <a:blip r:embed="rId15"/>
          <a:srcRect l="6749" t="44348" r="74501" b="10173"/>
          <a:stretch/>
        </p:blipFill>
        <p:spPr>
          <a:xfrm>
            <a:off x="8348321" y="3234445"/>
            <a:ext cx="1828800" cy="3326861"/>
          </a:xfrm>
          <a:prstGeom prst="rect">
            <a:avLst/>
          </a:prstGeom>
          <a:noFill/>
          <a:ln w="19050">
            <a:solidFill>
              <a:srgbClr val="FF33CC"/>
            </a:solidFill>
            <a:prstDash val="dash"/>
          </a:ln>
        </p:spPr>
      </p:pic>
      <p:sp>
        <p:nvSpPr>
          <p:cNvPr id="8" name="Rectangle 7"/>
          <p:cNvSpPr/>
          <p:nvPr/>
        </p:nvSpPr>
        <p:spPr>
          <a:xfrm>
            <a:off x="3910519" y="3273307"/>
            <a:ext cx="1206230" cy="374565"/>
          </a:xfrm>
          <a:prstGeom prst="rect">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4168302" y="4591455"/>
            <a:ext cx="690664" cy="612842"/>
          </a:xfrm>
          <a:prstGeom prst="rect">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 name="Connecteur en angle 9"/>
          <p:cNvCxnSpPr>
            <a:stCxn id="8" idx="3"/>
            <a:endCxn id="4" idx="1"/>
          </p:cNvCxnSpPr>
          <p:nvPr/>
        </p:nvCxnSpPr>
        <p:spPr>
          <a:xfrm flipV="1">
            <a:off x="5116749" y="2830157"/>
            <a:ext cx="1022968" cy="630433"/>
          </a:xfrm>
          <a:prstGeom prst="bentConnector3">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7" name="Connecteur en angle 26"/>
          <p:cNvCxnSpPr>
            <a:stCxn id="24" idx="3"/>
            <a:endCxn id="2" idx="1"/>
          </p:cNvCxnSpPr>
          <p:nvPr/>
        </p:nvCxnSpPr>
        <p:spPr>
          <a:xfrm>
            <a:off x="4858966" y="4897876"/>
            <a:ext cx="3489355" cy="12700"/>
          </a:xfrm>
          <a:prstGeom prst="bentConnector3">
            <a:avLst>
              <a:gd name="adj1" fmla="val 50000"/>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a:xfrm>
            <a:off x="6251655" y="3351177"/>
            <a:ext cx="1718638" cy="401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5" name="ZoneTexte 24"/>
          <p:cNvSpPr txBox="1"/>
          <p:nvPr/>
        </p:nvSpPr>
        <p:spPr>
          <a:xfrm>
            <a:off x="5641564" y="3610805"/>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26" name="Connecteur en angle 25"/>
          <p:cNvCxnSpPr>
            <a:stCxn id="25" idx="3"/>
            <a:endCxn id="23" idx="1"/>
          </p:cNvCxnSpPr>
          <p:nvPr/>
        </p:nvCxnSpPr>
        <p:spPr>
          <a:xfrm flipV="1">
            <a:off x="5943250" y="3552156"/>
            <a:ext cx="308405" cy="24331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7522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pic>
        <p:nvPicPr>
          <p:cNvPr id="5" name="Image 4"/>
          <p:cNvPicPr>
            <a:picLocks noChangeAspect="1"/>
          </p:cNvPicPr>
          <p:nvPr/>
        </p:nvPicPr>
        <p:blipFill rotWithShape="1">
          <a:blip r:embed="rId14"/>
          <a:srcRect l="35991" t="41343" r="35776" b="30640"/>
          <a:stretch/>
        </p:blipFill>
        <p:spPr>
          <a:xfrm>
            <a:off x="9109665" y="1284889"/>
            <a:ext cx="2679573" cy="1994338"/>
          </a:xfrm>
          <a:prstGeom prst="rect">
            <a:avLst/>
          </a:prstGeom>
          <a:solidFill>
            <a:schemeClr val="tx1"/>
          </a:solidFill>
          <a:ln w="19050">
            <a:solidFill>
              <a:srgbClr val="FF33CC"/>
            </a:solidFill>
            <a:prstDash val="sysDash"/>
          </a:ln>
        </p:spPr>
      </p:pic>
      <p:sp>
        <p:nvSpPr>
          <p:cNvPr id="7" name="Rectangle 6"/>
          <p:cNvSpPr/>
          <p:nvPr/>
        </p:nvSpPr>
        <p:spPr>
          <a:xfrm>
            <a:off x="6474372" y="3846786"/>
            <a:ext cx="2291255" cy="472966"/>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nvSpPr>
        <p:spPr>
          <a:xfrm>
            <a:off x="5501270" y="3542379"/>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3" name="Connecteur en angle 12"/>
          <p:cNvCxnSpPr>
            <a:stCxn id="7" idx="1"/>
            <a:endCxn id="12" idx="3"/>
          </p:cNvCxnSpPr>
          <p:nvPr/>
        </p:nvCxnSpPr>
        <p:spPr>
          <a:xfrm rot="10800000">
            <a:off x="5802956" y="3727045"/>
            <a:ext cx="671416" cy="35622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en angle 7"/>
          <p:cNvCxnSpPr>
            <a:stCxn id="7" idx="3"/>
            <a:endCxn id="5" idx="2"/>
          </p:cNvCxnSpPr>
          <p:nvPr/>
        </p:nvCxnSpPr>
        <p:spPr>
          <a:xfrm flipV="1">
            <a:off x="8765627" y="3279227"/>
            <a:ext cx="1683825" cy="804042"/>
          </a:xfrm>
          <a:prstGeom prst="bentConnector2">
            <a:avLst/>
          </a:prstGeom>
          <a:solidFill>
            <a:schemeClr val="tx1"/>
          </a:solid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16" name="Image 15"/>
          <p:cNvPicPr>
            <a:picLocks noChangeAspect="1"/>
          </p:cNvPicPr>
          <p:nvPr/>
        </p:nvPicPr>
        <p:blipFill rotWithShape="1">
          <a:blip r:embed="rId15"/>
          <a:srcRect l="28449" t="9591" r="28448" b="71157"/>
          <a:stretch/>
        </p:blipFill>
        <p:spPr>
          <a:xfrm>
            <a:off x="7620000" y="4772814"/>
            <a:ext cx="4204139" cy="1408386"/>
          </a:xfrm>
          <a:prstGeom prst="rect">
            <a:avLst/>
          </a:prstGeom>
          <a:solidFill>
            <a:schemeClr val="tx1"/>
          </a:solidFill>
          <a:ln w="19050">
            <a:solidFill>
              <a:srgbClr val="FF33CC"/>
            </a:solidFill>
            <a:prstDash val="sysDash"/>
          </a:ln>
        </p:spPr>
      </p:pic>
      <p:sp>
        <p:nvSpPr>
          <p:cNvPr id="33" name="Rectangle 32"/>
          <p:cNvSpPr/>
          <p:nvPr/>
        </p:nvSpPr>
        <p:spPr>
          <a:xfrm>
            <a:off x="7893268" y="3941379"/>
            <a:ext cx="788277" cy="285249"/>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4" name="Connecteur en angle 33"/>
          <p:cNvCxnSpPr>
            <a:stCxn id="33" idx="2"/>
            <a:endCxn id="16" idx="0"/>
          </p:cNvCxnSpPr>
          <p:nvPr/>
        </p:nvCxnSpPr>
        <p:spPr>
          <a:xfrm rot="16200000" flipH="1">
            <a:off x="8731645" y="3782389"/>
            <a:ext cx="546186" cy="1434663"/>
          </a:xfrm>
          <a:prstGeom prst="bentConnector3">
            <a:avLst>
              <a:gd name="adj1" fmla="val 50000"/>
            </a:avLst>
          </a:prstGeom>
          <a:solidFill>
            <a:schemeClr val="tx1"/>
          </a:solid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7" name="Rectangle 46"/>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53" name="Rectangle 52"/>
          <p:cNvSpPr/>
          <p:nvPr>
            <p:custDataLst>
              <p:tags r:id="rId2"/>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1" name="Rectangle 20"/>
          <p:cNvSpPr/>
          <p:nvPr>
            <p:custDataLst>
              <p:tags r:id="rId3"/>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22" name="Rectangle 21"/>
          <p:cNvSpPr/>
          <p:nvPr>
            <p:custDataLst>
              <p:tags r:id="rId4"/>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(boutons de navigation)</a:t>
            </a:r>
            <a:endParaRPr lang="fr-CA" sz="1200" dirty="0">
              <a:solidFill>
                <a:schemeClr val="tx1"/>
              </a:solidFill>
            </a:endParaRPr>
          </a:p>
        </p:txBody>
      </p:sp>
      <p:sp>
        <p:nvSpPr>
          <p:cNvPr id="23" name="Rectangle 22"/>
          <p:cNvSpPr/>
          <p:nvPr>
            <p:custDataLst>
              <p:tags r:id="rId5"/>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24" name="Rectangle 23"/>
          <p:cNvSpPr/>
          <p:nvPr>
            <p:custDataLst>
              <p:tags r:id="rId6"/>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5" name="Rectangle 24"/>
          <p:cNvSpPr/>
          <p:nvPr>
            <p:custDataLst>
              <p:tags r:id="rId7"/>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Accès]</a:t>
            </a:r>
          </a:p>
        </p:txBody>
      </p:sp>
      <p:sp>
        <p:nvSpPr>
          <p:cNvPr id="26" name="Rectangle 25"/>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7" name="Rectangle 26"/>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8" name="Rectangle 27"/>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9" name="ZoneTexte 28"/>
          <p:cNvSpPr txBox="1"/>
          <p:nvPr/>
        </p:nvSpPr>
        <p:spPr>
          <a:xfrm>
            <a:off x="9286200" y="3422585"/>
            <a:ext cx="301686" cy="369332"/>
          </a:xfrm>
          <a:prstGeom prst="rect">
            <a:avLst/>
          </a:prstGeom>
          <a:solidFill>
            <a:srgbClr val="FF0000"/>
          </a:solidFill>
        </p:spPr>
        <p:txBody>
          <a:bodyPr wrap="none" rtlCol="0">
            <a:spAutoFit/>
          </a:bodyPr>
          <a:lstStyle/>
          <a:p>
            <a:r>
              <a:rPr lang="fr-CA" b="1" dirty="0" smtClean="0">
                <a:solidFill>
                  <a:prstClr val="white"/>
                </a:solidFill>
              </a:rPr>
              <a:t>2</a:t>
            </a:r>
            <a:endParaRPr lang="fr-CA" b="1" dirty="0">
              <a:solidFill>
                <a:prstClr val="white"/>
              </a:solidFill>
            </a:endParaRPr>
          </a:p>
        </p:txBody>
      </p:sp>
      <p:sp>
        <p:nvSpPr>
          <p:cNvPr id="30" name="Rectangle 29"/>
          <p:cNvSpPr/>
          <p:nvPr/>
        </p:nvSpPr>
        <p:spPr>
          <a:xfrm>
            <a:off x="8430372" y="3655375"/>
            <a:ext cx="176915" cy="230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31" name="Connecteur en angle 30"/>
          <p:cNvCxnSpPr>
            <a:stCxn id="30" idx="3"/>
            <a:endCxn id="29" idx="1"/>
          </p:cNvCxnSpPr>
          <p:nvPr/>
        </p:nvCxnSpPr>
        <p:spPr>
          <a:xfrm flipV="1">
            <a:off x="8607287" y="3607251"/>
            <a:ext cx="678913" cy="16353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89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3"/>
          <a:stretch>
            <a:fillRect/>
          </a:stretch>
        </p:blipFill>
        <p:spPr>
          <a:xfrm>
            <a:off x="3037490" y="0"/>
            <a:ext cx="9154510" cy="6865883"/>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Arial" panose="020B0604020202020204" pitchFamily="34" charset="0"/>
              <a:buChar char="•"/>
            </a:pPr>
            <a:r>
              <a:rPr lang="fr-CA" sz="1200" dirty="0">
                <a:solidFill>
                  <a:schemeClr val="accent6">
                    <a:lumMod val="75000"/>
                  </a:schemeClr>
                </a:solidFill>
              </a:rPr>
              <a:t>En </a:t>
            </a:r>
            <a:r>
              <a:rPr lang="fr-CA" sz="1200" dirty="0" smtClean="0">
                <a:solidFill>
                  <a:schemeClr val="accent6">
                    <a:lumMod val="75000"/>
                  </a:schemeClr>
                </a:solidFill>
              </a:rPr>
              <a:t>accord avec le préambule.</a:t>
            </a:r>
            <a:r>
              <a:rPr lang="fr-CA" sz="1200" dirty="0" smtClean="0">
                <a:solidFill>
                  <a:schemeClr val="tx1"/>
                </a:solidFill>
              </a:rPr>
              <a:t>  </a:t>
            </a:r>
            <a:endParaRPr lang="fr-CA" sz="1200" dirty="0">
              <a:solidFill>
                <a:schemeClr val="tx1"/>
              </a:solidFill>
            </a:endParaRPr>
          </a:p>
        </p:txBody>
      </p:sp>
      <p:sp>
        <p:nvSpPr>
          <p:cNvPr id="4" name="Rectangle 3"/>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5" name="Rectangle 4"/>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tx1"/>
                </a:solidFill>
              </a:rPr>
              <a:t>B</a:t>
            </a:r>
            <a:r>
              <a:rPr lang="fr-CA" sz="1200" dirty="0" smtClean="0">
                <a:solidFill>
                  <a:schemeClr val="tx1"/>
                </a:solidFill>
              </a:rPr>
              <a:t>outon </a:t>
            </a:r>
            <a:r>
              <a:rPr lang="fr-CA" sz="1200" dirty="0">
                <a:solidFill>
                  <a:schemeClr val="tx1"/>
                </a:solidFill>
              </a:rPr>
              <a:t>de navigation</a:t>
            </a:r>
          </a:p>
        </p:txBody>
      </p:sp>
      <p:sp>
        <p:nvSpPr>
          <p:cNvPr id="6" name="Rectangle 5"/>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7" name="Rectangle 6"/>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8" name="Rectangle 7"/>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Débuter] </a:t>
            </a:r>
          </a:p>
        </p:txBody>
      </p:sp>
      <p:sp>
        <p:nvSpPr>
          <p:cNvPr id="9" name="Rectangle 8"/>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0" name="Rectangle 9"/>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1" name="Rectangle 10"/>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2" name="Rectangle 11"/>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3" name="ZoneTexte 12"/>
          <p:cNvSpPr txBox="1"/>
          <p:nvPr/>
        </p:nvSpPr>
        <p:spPr>
          <a:xfrm>
            <a:off x="3207348" y="2279275"/>
            <a:ext cx="301686" cy="369332"/>
          </a:xfrm>
          <a:prstGeom prst="rect">
            <a:avLst/>
          </a:prstGeom>
          <a:solidFill>
            <a:srgbClr val="FF0000"/>
          </a:solidFill>
        </p:spPr>
        <p:txBody>
          <a:bodyPr wrap="none" rtlCol="0">
            <a:spAutoFit/>
          </a:bodyPr>
          <a:lstStyle/>
          <a:p>
            <a:r>
              <a:rPr lang="fr-CA" b="1" dirty="0">
                <a:solidFill>
                  <a:prstClr val="white"/>
                </a:solidFill>
              </a:rPr>
              <a:t>1</a:t>
            </a:r>
          </a:p>
        </p:txBody>
      </p:sp>
      <p:sp>
        <p:nvSpPr>
          <p:cNvPr id="14" name="Rectangle 13"/>
          <p:cNvSpPr/>
          <p:nvPr/>
        </p:nvSpPr>
        <p:spPr>
          <a:xfrm>
            <a:off x="3977627" y="2648607"/>
            <a:ext cx="6322511" cy="346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5" name="Connecteur en angle 14"/>
          <p:cNvCxnSpPr>
            <a:stCxn id="14" idx="1"/>
            <a:endCxn id="13" idx="3"/>
          </p:cNvCxnSpPr>
          <p:nvPr/>
        </p:nvCxnSpPr>
        <p:spPr>
          <a:xfrm rot="10800000">
            <a:off x="3509035" y="2463942"/>
            <a:ext cx="468593" cy="35808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873765" y="3899338"/>
            <a:ext cx="557049" cy="236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2" name="Rectangle 21"/>
          <p:cNvSpPr/>
          <p:nvPr/>
        </p:nvSpPr>
        <p:spPr>
          <a:xfrm>
            <a:off x="6780647" y="3300249"/>
            <a:ext cx="286075" cy="22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8" name="ZoneTexte 17"/>
          <p:cNvSpPr txBox="1"/>
          <p:nvPr/>
        </p:nvSpPr>
        <p:spPr>
          <a:xfrm>
            <a:off x="6010367" y="3343724"/>
            <a:ext cx="301686" cy="369332"/>
          </a:xfrm>
          <a:prstGeom prst="rect">
            <a:avLst/>
          </a:prstGeom>
          <a:solidFill>
            <a:srgbClr val="FF0000"/>
          </a:solidFill>
        </p:spPr>
        <p:txBody>
          <a:bodyPr wrap="none" rtlCol="0">
            <a:spAutoFit/>
          </a:bodyPr>
          <a:lstStyle/>
          <a:p>
            <a:r>
              <a:rPr lang="fr-CA" b="1" dirty="0" smtClean="0">
                <a:solidFill>
                  <a:prstClr val="white"/>
                </a:solidFill>
              </a:rPr>
              <a:t>2</a:t>
            </a:r>
            <a:endParaRPr lang="fr-CA" b="1" dirty="0">
              <a:solidFill>
                <a:prstClr val="white"/>
              </a:solidFill>
            </a:endParaRPr>
          </a:p>
        </p:txBody>
      </p:sp>
      <p:cxnSp>
        <p:nvCxnSpPr>
          <p:cNvPr id="19" name="Connecteur en angle 18"/>
          <p:cNvCxnSpPr>
            <a:stCxn id="22" idx="1"/>
            <a:endCxn id="18" idx="3"/>
          </p:cNvCxnSpPr>
          <p:nvPr/>
        </p:nvCxnSpPr>
        <p:spPr>
          <a:xfrm rot="10800000" flipV="1">
            <a:off x="6312053" y="3414320"/>
            <a:ext cx="468594" cy="11407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116326" y="3956372"/>
            <a:ext cx="301686" cy="369332"/>
          </a:xfrm>
          <a:prstGeom prst="rect">
            <a:avLst/>
          </a:prstGeom>
          <a:solidFill>
            <a:srgbClr val="FF0000"/>
          </a:solidFill>
        </p:spPr>
        <p:txBody>
          <a:bodyPr wrap="none" rtlCol="0">
            <a:spAutoFit/>
          </a:bodyPr>
          <a:lstStyle/>
          <a:p>
            <a:r>
              <a:rPr lang="fr-CA" b="1" dirty="0">
                <a:solidFill>
                  <a:prstClr val="white"/>
                </a:solidFill>
              </a:rPr>
              <a:t>3</a:t>
            </a:r>
          </a:p>
        </p:txBody>
      </p:sp>
      <p:cxnSp>
        <p:nvCxnSpPr>
          <p:cNvPr id="24" name="Connecteur en angle 23"/>
          <p:cNvCxnSpPr>
            <a:stCxn id="21" idx="1"/>
            <a:endCxn id="23" idx="3"/>
          </p:cNvCxnSpPr>
          <p:nvPr/>
        </p:nvCxnSpPr>
        <p:spPr>
          <a:xfrm rot="10800000" flipV="1">
            <a:off x="6418013" y="4017580"/>
            <a:ext cx="455753" cy="123458"/>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7965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10" name="Rectangle 9"/>
          <p:cNvSpPr/>
          <p:nvPr>
            <p:custDataLst>
              <p:tags r:id="rId2"/>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4" name="ZoneTexte 13"/>
          <p:cNvSpPr txBox="1"/>
          <p:nvPr/>
        </p:nvSpPr>
        <p:spPr>
          <a:xfrm>
            <a:off x="3207348" y="2279275"/>
            <a:ext cx="301686" cy="369332"/>
          </a:xfrm>
          <a:prstGeom prst="rect">
            <a:avLst/>
          </a:prstGeom>
          <a:solidFill>
            <a:srgbClr val="FF0000"/>
          </a:solidFill>
        </p:spPr>
        <p:txBody>
          <a:bodyPr wrap="none" rtlCol="0">
            <a:spAutoFit/>
          </a:bodyPr>
          <a:lstStyle/>
          <a:p>
            <a:r>
              <a:rPr lang="fr-CA" b="1" dirty="0">
                <a:solidFill>
                  <a:prstClr val="white"/>
                </a:solidFill>
              </a:rPr>
              <a:t>1</a:t>
            </a:r>
          </a:p>
        </p:txBody>
      </p:sp>
      <p:sp>
        <p:nvSpPr>
          <p:cNvPr id="15" name="Rectangle 14"/>
          <p:cNvSpPr/>
          <p:nvPr/>
        </p:nvSpPr>
        <p:spPr>
          <a:xfrm>
            <a:off x="3977627" y="2648607"/>
            <a:ext cx="7303286" cy="1088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6" name="Connecteur en angle 15"/>
          <p:cNvCxnSpPr>
            <a:stCxn id="15" idx="1"/>
            <a:endCxn id="14" idx="3"/>
          </p:cNvCxnSpPr>
          <p:nvPr/>
        </p:nvCxnSpPr>
        <p:spPr>
          <a:xfrm rot="10800000">
            <a:off x="3509035" y="2463942"/>
            <a:ext cx="468593" cy="72891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custDataLst>
              <p:tags r:id="rId3"/>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25" name="Rectangle 24"/>
          <p:cNvSpPr/>
          <p:nvPr>
            <p:custDataLst>
              <p:tags r:id="rId4"/>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tx1"/>
                </a:solidFill>
              </a:rPr>
              <a:t>Bouton de navigation</a:t>
            </a:r>
          </a:p>
        </p:txBody>
      </p:sp>
      <p:sp>
        <p:nvSpPr>
          <p:cNvPr id="26" name="Rectangle 25"/>
          <p:cNvSpPr/>
          <p:nvPr>
            <p:custDataLst>
              <p:tags r:id="rId5"/>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27" name="Rectangle 26"/>
          <p:cNvSpPr/>
          <p:nvPr>
            <p:custDataLst>
              <p:tags r:id="rId6"/>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8" name="Rectangle 27"/>
          <p:cNvSpPr/>
          <p:nvPr>
            <p:custDataLst>
              <p:tags r:id="rId7"/>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Continuer] </a:t>
            </a:r>
          </a:p>
        </p:txBody>
      </p:sp>
      <p:sp>
        <p:nvSpPr>
          <p:cNvPr id="29" name="Rectangle 28"/>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30" name="Rectangle 29"/>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31" name="Rectangle 30"/>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269451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a:blip r:embed="rId13"/>
          <a:stretch>
            <a:fillRect/>
          </a:stretch>
        </p:blipFill>
        <p:spPr>
          <a:xfrm>
            <a:off x="3048001" y="1"/>
            <a:ext cx="9143999" cy="6857999"/>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Liste déroulante et texte à taper</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 min.</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Q1 de 7]</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3" name="Rectangle 22"/>
          <p:cNvSpPr/>
          <p:nvPr/>
        </p:nvSpPr>
        <p:spPr>
          <a:xfrm>
            <a:off x="5502523" y="4893291"/>
            <a:ext cx="202538" cy="394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4" name="ZoneTexte 23"/>
          <p:cNvSpPr txBox="1"/>
          <p:nvPr/>
        </p:nvSpPr>
        <p:spPr>
          <a:xfrm>
            <a:off x="5942286" y="4708625"/>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25" name="Connecteur en angle 24"/>
          <p:cNvCxnSpPr>
            <a:stCxn id="23" idx="3"/>
            <a:endCxn id="24" idx="1"/>
          </p:cNvCxnSpPr>
          <p:nvPr/>
        </p:nvCxnSpPr>
        <p:spPr>
          <a:xfrm flipV="1">
            <a:off x="5705061" y="4893291"/>
            <a:ext cx="237225" cy="197163"/>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Image 28"/>
          <p:cNvPicPr>
            <a:picLocks noChangeAspect="1"/>
          </p:cNvPicPr>
          <p:nvPr/>
        </p:nvPicPr>
        <p:blipFill>
          <a:blip r:embed="rId14"/>
          <a:stretch>
            <a:fillRect/>
          </a:stretch>
        </p:blipFill>
        <p:spPr>
          <a:xfrm>
            <a:off x="3511727" y="4893291"/>
            <a:ext cx="885254" cy="730106"/>
          </a:xfrm>
          <a:prstGeom prst="rect">
            <a:avLst/>
          </a:prstGeom>
          <a:solidFill>
            <a:schemeClr val="tx1"/>
          </a:solidFill>
          <a:ln w="19050">
            <a:solidFill>
              <a:srgbClr val="FF33CC"/>
            </a:solidFill>
            <a:prstDash val="sysDash"/>
          </a:ln>
        </p:spPr>
      </p:pic>
      <p:sp>
        <p:nvSpPr>
          <p:cNvPr id="30" name="Rectangle 29"/>
          <p:cNvSpPr/>
          <p:nvPr/>
        </p:nvSpPr>
        <p:spPr>
          <a:xfrm>
            <a:off x="4052699" y="3789423"/>
            <a:ext cx="921254" cy="740535"/>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1" name="Connecteur en angle 30"/>
          <p:cNvCxnSpPr>
            <a:stCxn id="30" idx="2"/>
            <a:endCxn id="29" idx="0"/>
          </p:cNvCxnSpPr>
          <p:nvPr/>
        </p:nvCxnSpPr>
        <p:spPr>
          <a:xfrm rot="5400000">
            <a:off x="4052174" y="4432138"/>
            <a:ext cx="363333" cy="558972"/>
          </a:xfrm>
          <a:prstGeom prst="bentConnector3">
            <a:avLst>
              <a:gd name="adj1" fmla="val 50000"/>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2" name="Image 1"/>
          <p:cNvPicPr>
            <a:picLocks noChangeAspect="1"/>
          </p:cNvPicPr>
          <p:nvPr/>
        </p:nvPicPr>
        <p:blipFill>
          <a:blip r:embed="rId15"/>
          <a:stretch>
            <a:fillRect/>
          </a:stretch>
        </p:blipFill>
        <p:spPr>
          <a:xfrm>
            <a:off x="4141851" y="4048941"/>
            <a:ext cx="742950" cy="409575"/>
          </a:xfrm>
          <a:prstGeom prst="rect">
            <a:avLst/>
          </a:prstGeom>
        </p:spPr>
      </p:pic>
    </p:spTree>
    <p:extLst>
      <p:ext uri="{BB962C8B-B14F-4D97-AF65-F5344CB8AC3E}">
        <p14:creationId xmlns:p14="http://schemas.microsoft.com/office/powerpoint/2010/main" val="1512507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13"/>
          <a:stretch>
            <a:fillRect/>
          </a:stretch>
        </p:blipFill>
        <p:spPr>
          <a:xfrm>
            <a:off x="3040440" y="0"/>
            <a:ext cx="9151559" cy="6863669"/>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Liste déroulante et texte à taper</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 min. </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Q2 </a:t>
            </a:r>
            <a:r>
              <a:rPr lang="fr-CA" sz="1200" b="1" dirty="0">
                <a:solidFill>
                  <a:schemeClr val="bg1"/>
                </a:solidFill>
              </a:rPr>
              <a:t>de 7]</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2" name="ZoneTexte 21"/>
          <p:cNvSpPr txBox="1"/>
          <p:nvPr/>
        </p:nvSpPr>
        <p:spPr>
          <a:xfrm>
            <a:off x="7469157" y="5919559"/>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sp>
        <p:nvSpPr>
          <p:cNvPr id="23" name="Rectangle 22"/>
          <p:cNvSpPr/>
          <p:nvPr/>
        </p:nvSpPr>
        <p:spPr>
          <a:xfrm>
            <a:off x="6922025" y="6410739"/>
            <a:ext cx="701288" cy="218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24" name="Connecteur en angle 23"/>
          <p:cNvCxnSpPr>
            <a:stCxn id="23" idx="0"/>
            <a:endCxn id="22" idx="1"/>
          </p:cNvCxnSpPr>
          <p:nvPr/>
        </p:nvCxnSpPr>
        <p:spPr>
          <a:xfrm rot="5400000" flipH="1" flipV="1">
            <a:off x="7217656" y="6159238"/>
            <a:ext cx="306514" cy="196488"/>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32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ZoneTexte 4"/>
          <p:cNvSpPr txBox="1"/>
          <p:nvPr/>
        </p:nvSpPr>
        <p:spPr>
          <a:xfrm>
            <a:off x="6904849" y="1645732"/>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
        <p:nvSpPr>
          <p:cNvPr id="6" name="Rectangle 5"/>
          <p:cNvSpPr/>
          <p:nvPr/>
        </p:nvSpPr>
        <p:spPr>
          <a:xfrm>
            <a:off x="6673546" y="2246243"/>
            <a:ext cx="174515"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7" name="Connecteur en angle 6"/>
          <p:cNvCxnSpPr>
            <a:stCxn id="6" idx="3"/>
            <a:endCxn id="5" idx="2"/>
          </p:cNvCxnSpPr>
          <p:nvPr/>
        </p:nvCxnSpPr>
        <p:spPr>
          <a:xfrm flipV="1">
            <a:off x="6848061" y="2015064"/>
            <a:ext cx="207631" cy="305723"/>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07753" y="1045221"/>
            <a:ext cx="301686" cy="369332"/>
          </a:xfrm>
          <a:prstGeom prst="rect">
            <a:avLst/>
          </a:prstGeom>
          <a:solidFill>
            <a:srgbClr val="FF0000"/>
          </a:solidFill>
        </p:spPr>
        <p:txBody>
          <a:bodyPr wrap="none" rtlCol="0">
            <a:spAutoFit/>
          </a:bodyPr>
          <a:lstStyle/>
          <a:p>
            <a:r>
              <a:rPr lang="fr-CA" b="1" dirty="0">
                <a:solidFill>
                  <a:prstClr val="white"/>
                </a:solidFill>
              </a:rPr>
              <a:t>2</a:t>
            </a:r>
          </a:p>
        </p:txBody>
      </p:sp>
      <p:sp>
        <p:nvSpPr>
          <p:cNvPr id="11" name="Rectangle 10"/>
          <p:cNvSpPr/>
          <p:nvPr/>
        </p:nvSpPr>
        <p:spPr>
          <a:xfrm>
            <a:off x="8376450" y="1645732"/>
            <a:ext cx="174515"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2" name="Connecteur en angle 11"/>
          <p:cNvCxnSpPr>
            <a:stCxn id="11" idx="3"/>
            <a:endCxn id="10" idx="2"/>
          </p:cNvCxnSpPr>
          <p:nvPr/>
        </p:nvCxnSpPr>
        <p:spPr>
          <a:xfrm flipV="1">
            <a:off x="8550965" y="1414553"/>
            <a:ext cx="207631" cy="305723"/>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1"/>
            </p:custDataLst>
          </p:nvPr>
        </p:nvSpPr>
        <p:spPr>
          <a:xfrm>
            <a:off x="18778" y="1870475"/>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fr-CA" sz="1200" dirty="0" smtClean="0">
                <a:solidFill>
                  <a:schemeClr val="accent6">
                    <a:lumMod val="75000"/>
                  </a:schemeClr>
                </a:solidFill>
              </a:rPr>
              <a:t>Voir corrections dans le texte.</a:t>
            </a:r>
          </a:p>
        </p:txBody>
      </p:sp>
      <p:sp>
        <p:nvSpPr>
          <p:cNvPr id="13" name="Rectangle 12"/>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4" name="Rectangle 13"/>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(boutons de navigation)</a:t>
            </a:r>
            <a:endParaRPr lang="fr-CA" sz="1200" dirty="0">
              <a:solidFill>
                <a:schemeClr val="tx1"/>
              </a:solidFill>
            </a:endParaRPr>
          </a:p>
        </p:txBody>
      </p:sp>
      <p:sp>
        <p:nvSpPr>
          <p:cNvPr id="15" name="Rectangle 14"/>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6" name="Rectangle 15"/>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7" name="Rectangle 16"/>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Quitter]</a:t>
            </a:r>
          </a:p>
        </p:txBody>
      </p:sp>
      <p:sp>
        <p:nvSpPr>
          <p:cNvPr id="18" name="Rectangle 17"/>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9" name="Rectangle 18"/>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0" name="Rectangle 19"/>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1" name="Rectangle 20"/>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2" name="Rectangle 21"/>
          <p:cNvSpPr/>
          <p:nvPr/>
        </p:nvSpPr>
        <p:spPr>
          <a:xfrm>
            <a:off x="7529598" y="1645732"/>
            <a:ext cx="870524"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3" name="ZoneTexte 22"/>
          <p:cNvSpPr txBox="1"/>
          <p:nvPr/>
        </p:nvSpPr>
        <p:spPr>
          <a:xfrm>
            <a:off x="7646616" y="831597"/>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24" name="Connecteur en angle 23"/>
          <p:cNvCxnSpPr>
            <a:stCxn id="22" idx="0"/>
            <a:endCxn id="23" idx="2"/>
          </p:cNvCxnSpPr>
          <p:nvPr/>
        </p:nvCxnSpPr>
        <p:spPr>
          <a:xfrm rot="16200000" flipV="1">
            <a:off x="7658759" y="1339630"/>
            <a:ext cx="444803" cy="167401"/>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6686" y="4481788"/>
            <a:ext cx="2007067" cy="20070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3536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ZoneTexte 4"/>
          <p:cNvSpPr txBox="1"/>
          <p:nvPr/>
        </p:nvSpPr>
        <p:spPr>
          <a:xfrm>
            <a:off x="8212378" y="3429000"/>
            <a:ext cx="301686" cy="369332"/>
          </a:xfrm>
          <a:prstGeom prst="rect">
            <a:avLst/>
          </a:prstGeom>
          <a:solidFill>
            <a:srgbClr val="FF0000"/>
          </a:solidFill>
        </p:spPr>
        <p:txBody>
          <a:bodyPr wrap="none" rtlCol="0">
            <a:spAutoFit/>
          </a:bodyPr>
          <a:lstStyle/>
          <a:p>
            <a:r>
              <a:rPr lang="fr-CA" b="1" dirty="0">
                <a:solidFill>
                  <a:prstClr val="white"/>
                </a:solidFill>
              </a:rPr>
              <a:t>2</a:t>
            </a:r>
          </a:p>
        </p:txBody>
      </p:sp>
      <p:sp>
        <p:nvSpPr>
          <p:cNvPr id="6" name="Rectangle 5"/>
          <p:cNvSpPr/>
          <p:nvPr/>
        </p:nvSpPr>
        <p:spPr>
          <a:xfrm>
            <a:off x="5987747" y="2995394"/>
            <a:ext cx="1854228" cy="19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7" name="Connecteur en angle 6"/>
          <p:cNvCxnSpPr>
            <a:stCxn id="6" idx="3"/>
            <a:endCxn id="5" idx="0"/>
          </p:cNvCxnSpPr>
          <p:nvPr/>
        </p:nvCxnSpPr>
        <p:spPr>
          <a:xfrm>
            <a:off x="7841975" y="3092928"/>
            <a:ext cx="521246" cy="336072"/>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17163" y="2849524"/>
            <a:ext cx="1088590" cy="14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0" name="ZoneTexte 9"/>
          <p:cNvSpPr txBox="1"/>
          <p:nvPr/>
        </p:nvSpPr>
        <p:spPr>
          <a:xfrm>
            <a:off x="8156600" y="2231251"/>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1" name="Connecteur en angle 10"/>
          <p:cNvCxnSpPr>
            <a:stCxn id="10" idx="1"/>
            <a:endCxn id="9" idx="0"/>
          </p:cNvCxnSpPr>
          <p:nvPr/>
        </p:nvCxnSpPr>
        <p:spPr>
          <a:xfrm rot="10800000" flipV="1">
            <a:off x="7861458" y="2415916"/>
            <a:ext cx="295142" cy="433607"/>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08474" y="3710763"/>
            <a:ext cx="4008475" cy="282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0" name="ZoneTexte 19"/>
          <p:cNvSpPr txBox="1"/>
          <p:nvPr/>
        </p:nvSpPr>
        <p:spPr>
          <a:xfrm>
            <a:off x="3391225" y="3566647"/>
            <a:ext cx="301686" cy="369332"/>
          </a:xfrm>
          <a:prstGeom prst="rect">
            <a:avLst/>
          </a:prstGeom>
          <a:solidFill>
            <a:srgbClr val="FF0000"/>
          </a:solidFill>
        </p:spPr>
        <p:txBody>
          <a:bodyPr wrap="none" rtlCol="0">
            <a:spAutoFit/>
          </a:bodyPr>
          <a:lstStyle/>
          <a:p>
            <a:r>
              <a:rPr lang="fr-CA" b="1" dirty="0" smtClean="0">
                <a:solidFill>
                  <a:prstClr val="white"/>
                </a:solidFill>
              </a:rPr>
              <a:t>4</a:t>
            </a:r>
            <a:endParaRPr lang="fr-CA" b="1" dirty="0">
              <a:solidFill>
                <a:prstClr val="white"/>
              </a:solidFill>
            </a:endParaRPr>
          </a:p>
        </p:txBody>
      </p:sp>
      <p:cxnSp>
        <p:nvCxnSpPr>
          <p:cNvPr id="21" name="Connecteur en angle 20"/>
          <p:cNvCxnSpPr>
            <a:stCxn id="20" idx="3"/>
          </p:cNvCxnSpPr>
          <p:nvPr/>
        </p:nvCxnSpPr>
        <p:spPr>
          <a:xfrm>
            <a:off x="3692911" y="3751313"/>
            <a:ext cx="315563" cy="12217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08474" y="3310893"/>
            <a:ext cx="2668773" cy="26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3" name="ZoneTexte 22"/>
          <p:cNvSpPr txBox="1"/>
          <p:nvPr/>
        </p:nvSpPr>
        <p:spPr>
          <a:xfrm>
            <a:off x="3395096" y="3121831"/>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cxnSp>
        <p:nvCxnSpPr>
          <p:cNvPr id="24" name="Connecteur en angle 23"/>
          <p:cNvCxnSpPr>
            <a:stCxn id="23" idx="3"/>
            <a:endCxn id="22" idx="1"/>
          </p:cNvCxnSpPr>
          <p:nvPr/>
        </p:nvCxnSpPr>
        <p:spPr>
          <a:xfrm>
            <a:off x="3696782" y="3306497"/>
            <a:ext cx="311692" cy="13449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16" name="Rectangle 1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7" name="Rectangle 1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et hyperliens</a:t>
            </a:r>
            <a:endParaRPr lang="fr-CA" sz="1200" dirty="0">
              <a:solidFill>
                <a:schemeClr val="tx1"/>
              </a:solidFill>
            </a:endParaRPr>
          </a:p>
        </p:txBody>
      </p:sp>
      <p:sp>
        <p:nvSpPr>
          <p:cNvPr id="18" name="Rectangle 1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9" name="Rectangle 1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5" name="Rectangle 24"/>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Non terminé]</a:t>
            </a:r>
          </a:p>
        </p:txBody>
      </p:sp>
      <p:sp>
        <p:nvSpPr>
          <p:cNvPr id="26" name="Rectangle 25"/>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7" name="Rectangle 26"/>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8" name="Rectangle 27"/>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9" name="Rectangle 28"/>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426900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11" name="Rectangle 10"/>
          <p:cNvSpPr/>
          <p:nvPr/>
        </p:nvSpPr>
        <p:spPr>
          <a:xfrm>
            <a:off x="4008474" y="3710763"/>
            <a:ext cx="4008475" cy="282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2" name="ZoneTexte 11"/>
          <p:cNvSpPr txBox="1"/>
          <p:nvPr/>
        </p:nvSpPr>
        <p:spPr>
          <a:xfrm>
            <a:off x="3391225" y="3566647"/>
            <a:ext cx="301686" cy="369332"/>
          </a:xfrm>
          <a:prstGeom prst="rect">
            <a:avLst/>
          </a:prstGeom>
          <a:solidFill>
            <a:srgbClr val="FF0000"/>
          </a:solidFill>
        </p:spPr>
        <p:txBody>
          <a:bodyPr wrap="none" rtlCol="0">
            <a:spAutoFit/>
          </a:bodyPr>
          <a:lstStyle/>
          <a:p>
            <a:r>
              <a:rPr lang="fr-CA" b="1" dirty="0">
                <a:solidFill>
                  <a:prstClr val="white"/>
                </a:solidFill>
              </a:rPr>
              <a:t>2</a:t>
            </a:r>
          </a:p>
        </p:txBody>
      </p:sp>
      <p:cxnSp>
        <p:nvCxnSpPr>
          <p:cNvPr id="13" name="Connecteur en angle 12"/>
          <p:cNvCxnSpPr>
            <a:stCxn id="12" idx="3"/>
          </p:cNvCxnSpPr>
          <p:nvPr/>
        </p:nvCxnSpPr>
        <p:spPr>
          <a:xfrm>
            <a:off x="3692911" y="3751313"/>
            <a:ext cx="315563" cy="12217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08474" y="3310893"/>
            <a:ext cx="2668773" cy="26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ZoneTexte 14"/>
          <p:cNvSpPr txBox="1"/>
          <p:nvPr/>
        </p:nvSpPr>
        <p:spPr>
          <a:xfrm>
            <a:off x="3395096" y="3121831"/>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16" name="Connecteur en angle 15"/>
          <p:cNvCxnSpPr>
            <a:stCxn id="15" idx="3"/>
            <a:endCxn id="14" idx="1"/>
          </p:cNvCxnSpPr>
          <p:nvPr/>
        </p:nvCxnSpPr>
        <p:spPr>
          <a:xfrm>
            <a:off x="3696782" y="3306497"/>
            <a:ext cx="311692" cy="13449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10" name="Rectangle 9"/>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7" name="Rectangle 1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hyperliens et bouton de navigation</a:t>
            </a:r>
            <a:endParaRPr lang="fr-CA" sz="1200" dirty="0">
              <a:solidFill>
                <a:schemeClr val="tx1"/>
              </a:solidFill>
            </a:endParaRPr>
          </a:p>
        </p:txBody>
      </p:sp>
      <p:sp>
        <p:nvSpPr>
          <p:cNvPr id="18" name="Rectangle 1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9" name="Rectangle 1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0" name="Rectangle 1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Terminé</a:t>
            </a:r>
            <a:r>
              <a:rPr lang="fr-CA" sz="1200" b="1" dirty="0">
                <a:solidFill>
                  <a:schemeClr val="bg1"/>
                </a:solidFill>
              </a:rPr>
              <a:t>]</a:t>
            </a:r>
          </a:p>
        </p:txBody>
      </p:sp>
      <p:sp>
        <p:nvSpPr>
          <p:cNvPr id="21" name="Rectangle 2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2" name="Rectangle 2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3" name="Rectangle 2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4" name="Rectangle 2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5" name="ZoneTexte 24"/>
          <p:cNvSpPr txBox="1"/>
          <p:nvPr/>
        </p:nvSpPr>
        <p:spPr>
          <a:xfrm>
            <a:off x="6837251" y="5836600"/>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Tree>
    <p:extLst>
      <p:ext uri="{BB962C8B-B14F-4D97-AF65-F5344CB8AC3E}">
        <p14:creationId xmlns:p14="http://schemas.microsoft.com/office/powerpoint/2010/main" val="4197399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2"/>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12790</TotalTime>
  <Words>721</Words>
  <Application>Microsoft Office PowerPoint</Application>
  <PresentationFormat>Grand écran</PresentationFormat>
  <Paragraphs>189</Paragraphs>
  <Slides>16</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Collège de Rosemont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Demers</dc:creator>
  <cp:lastModifiedBy>Marc-Etienne Leblanc</cp:lastModifiedBy>
  <cp:revision>523</cp:revision>
  <cp:lastPrinted>2016-04-07T12:37:02Z</cp:lastPrinted>
  <dcterms:created xsi:type="dcterms:W3CDTF">2015-11-13T13:33:02Z</dcterms:created>
  <dcterms:modified xsi:type="dcterms:W3CDTF">2016-06-15T15:30:37Z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\\eclair\vol1b\partager\DG\SAE\Projets\Projet - RSG en ligne\Livrables\Capsules\0_Prototype - Une première visite réussie\Scénarios\Volet 2\PRO SV2_20160503-commMFA_V1.3_JLX.pptx</vt:lpwstr>
  </property>
</Properties>
</file>