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5" r:id="rId3"/>
    <p:sldId id="260" r:id="rId4"/>
    <p:sldId id="256" r:id="rId5"/>
    <p:sldId id="261" r:id="rId6"/>
    <p:sldId id="277" r:id="rId7"/>
    <p:sldId id="278" r:id="rId8"/>
    <p:sldId id="279" r:id="rId9"/>
    <p:sldId id="283" r:id="rId10"/>
    <p:sldId id="284" r:id="rId11"/>
    <p:sldId id="280" r:id="rId12"/>
    <p:sldId id="281" r:id="rId13"/>
    <p:sldId id="287" r:id="rId14"/>
    <p:sldId id="282" r:id="rId15"/>
    <p:sldId id="286" r:id="rId16"/>
  </p:sldIdLst>
  <p:sldSz cx="12192000" cy="6858000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thalie Ste-Mari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785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258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6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2686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6423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781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578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0098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599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44408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1341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DAA9C-DBE6-4BBE-A742-DC30D75315A0}" type="datetimeFigureOut">
              <a:rPr lang="fr-CA" smtClean="0"/>
              <a:t>2016-11-03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CCA73-F7F8-405B-B7E3-D5B0C13E877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1769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1.PNG"/><Relationship Id="rId7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10" Type="http://schemas.openxmlformats.org/officeDocument/2006/relationships/image" Target="../media/image7.PNG"/><Relationship Id="rId4" Type="http://schemas.openxmlformats.org/officeDocument/2006/relationships/image" Target="../media/image9.PN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19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13.PNG"/><Relationship Id="rId2" Type="http://schemas.openxmlformats.org/officeDocument/2006/relationships/image" Target="../media/image22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18.PNG"/><Relationship Id="rId5" Type="http://schemas.openxmlformats.org/officeDocument/2006/relationships/image" Target="../media/image25.PNG"/><Relationship Id="rId15" Type="http://schemas.openxmlformats.org/officeDocument/2006/relationships/image" Target="../media/image6.PNG"/><Relationship Id="rId10" Type="http://schemas.openxmlformats.org/officeDocument/2006/relationships/image" Target="../media/image12.PNG"/><Relationship Id="rId4" Type="http://schemas.openxmlformats.org/officeDocument/2006/relationships/image" Target="../media/image24.PNG"/><Relationship Id="rId9" Type="http://schemas.openxmlformats.org/officeDocument/2006/relationships/image" Target="../media/image8.PNG"/><Relationship Id="rId1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11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7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5.PNG"/><Relationship Id="rId5" Type="http://schemas.openxmlformats.org/officeDocument/2006/relationships/image" Target="../media/image16.PNG"/><Relationship Id="rId10" Type="http://schemas.openxmlformats.org/officeDocument/2006/relationships/image" Target="../media/image12.PNG"/><Relationship Id="rId4" Type="http://schemas.openxmlformats.org/officeDocument/2006/relationships/image" Target="../media/image15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76625" y="2143125"/>
            <a:ext cx="55816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b="1" dirty="0" smtClean="0"/>
              <a:t>109-101-MQ </a:t>
            </a:r>
            <a:r>
              <a:rPr lang="fr-CA" sz="2400" b="1" i="1" dirty="0" smtClean="0"/>
              <a:t>Activité physique et santé</a:t>
            </a:r>
          </a:p>
          <a:p>
            <a:endParaRPr lang="fr-CA" dirty="0"/>
          </a:p>
          <a:p>
            <a:r>
              <a:rPr lang="fr-CA" dirty="0" smtClean="0"/>
              <a:t>Modifications des fiches d’activité physique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Modules 1 à 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Activité cardiovasculaire, musculaire et flexibilité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013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/>
          <p:cNvGrpSpPr/>
          <p:nvPr/>
        </p:nvGrpSpPr>
        <p:grpSpPr>
          <a:xfrm rot="5400000">
            <a:off x="4993223" y="1485206"/>
            <a:ext cx="9735302" cy="4747314"/>
            <a:chOff x="524055" y="1847117"/>
            <a:chExt cx="10275805" cy="5010884"/>
          </a:xfrm>
        </p:grpSpPr>
        <p:grpSp>
          <p:nvGrpSpPr>
            <p:cNvPr id="6" name="Groupe 5"/>
            <p:cNvGrpSpPr/>
            <p:nvPr/>
          </p:nvGrpSpPr>
          <p:grpSpPr>
            <a:xfrm rot="16200000">
              <a:off x="3213332" y="-801064"/>
              <a:ext cx="4897251" cy="10275805"/>
              <a:chOff x="233935" y="-3830163"/>
              <a:chExt cx="4897251" cy="10275805"/>
            </a:xfrm>
          </p:grpSpPr>
          <p:pic>
            <p:nvPicPr>
              <p:cNvPr id="8" name="Image 7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8760"/>
              <a:stretch/>
            </p:blipFill>
            <p:spPr>
              <a:xfrm>
                <a:off x="256314" y="-3830163"/>
                <a:ext cx="4824202" cy="2480731"/>
              </a:xfrm>
              <a:prstGeom prst="rect">
                <a:avLst/>
              </a:prstGeom>
            </p:spPr>
          </p:pic>
          <p:grpSp>
            <p:nvGrpSpPr>
              <p:cNvPr id="9" name="Groupe 8"/>
              <p:cNvGrpSpPr/>
              <p:nvPr/>
            </p:nvGrpSpPr>
            <p:grpSpPr>
              <a:xfrm>
                <a:off x="266709" y="3422718"/>
                <a:ext cx="4839207" cy="3022924"/>
                <a:chOff x="241309" y="2306075"/>
                <a:chExt cx="4839207" cy="3022924"/>
              </a:xfrm>
            </p:grpSpPr>
            <p:pic>
              <p:nvPicPr>
                <p:cNvPr id="15" name="Image 14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923"/>
                <a:stretch/>
              </p:blipFill>
              <p:spPr>
                <a:xfrm>
                  <a:off x="241309" y="3157199"/>
                  <a:ext cx="4839207" cy="2171800"/>
                </a:xfrm>
                <a:prstGeom prst="rect">
                  <a:avLst/>
                </a:prstGeom>
              </p:spPr>
            </p:pic>
            <p:pic>
              <p:nvPicPr>
                <p:cNvPr id="16" name="Image 15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5345"/>
                <a:stretch/>
              </p:blipFill>
              <p:spPr>
                <a:xfrm>
                  <a:off x="241309" y="2306075"/>
                  <a:ext cx="4831705" cy="881131"/>
                </a:xfrm>
                <a:prstGeom prst="rect">
                  <a:avLst/>
                </a:prstGeom>
              </p:spPr>
            </p:pic>
          </p:grpSp>
          <p:grpSp>
            <p:nvGrpSpPr>
              <p:cNvPr id="10" name="Groupe 9"/>
              <p:cNvGrpSpPr/>
              <p:nvPr/>
            </p:nvGrpSpPr>
            <p:grpSpPr>
              <a:xfrm>
                <a:off x="233935" y="-1363490"/>
                <a:ext cx="4897251" cy="4795221"/>
                <a:chOff x="4833680" y="845744"/>
                <a:chExt cx="6163535" cy="6035122"/>
              </a:xfrm>
            </p:grpSpPr>
            <p:pic>
              <p:nvPicPr>
                <p:cNvPr id="11" name="Image 10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83514" b="4868"/>
                <a:stretch/>
              </p:blipFill>
              <p:spPr>
                <a:xfrm>
                  <a:off x="4852280" y="845744"/>
                  <a:ext cx="6134956" cy="453772"/>
                </a:xfrm>
                <a:prstGeom prst="rect">
                  <a:avLst/>
                </a:prstGeom>
              </p:spPr>
            </p:pic>
            <p:pic>
              <p:nvPicPr>
                <p:cNvPr id="12" name="Image 11"/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9425"/>
                <a:stretch/>
              </p:blipFill>
              <p:spPr>
                <a:xfrm>
                  <a:off x="4833680" y="1269355"/>
                  <a:ext cx="6163535" cy="2510871"/>
                </a:xfrm>
                <a:prstGeom prst="rect">
                  <a:avLst/>
                </a:prstGeom>
              </p:spPr>
            </p:pic>
            <p:pic>
              <p:nvPicPr>
                <p:cNvPr id="13" name="Image 12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216" b="6871"/>
                <a:stretch/>
              </p:blipFill>
              <p:spPr>
                <a:xfrm>
                  <a:off x="4880861" y="3773714"/>
                  <a:ext cx="6087325" cy="2465838"/>
                </a:xfrm>
                <a:prstGeom prst="rect">
                  <a:avLst/>
                </a:prstGeom>
              </p:spPr>
            </p:pic>
            <p:pic>
              <p:nvPicPr>
                <p:cNvPr id="14" name="Image 13"/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4262" b="48202"/>
                <a:stretch/>
              </p:blipFill>
              <p:spPr>
                <a:xfrm>
                  <a:off x="4852757" y="6197600"/>
                  <a:ext cx="6134955" cy="683266"/>
                </a:xfrm>
                <a:prstGeom prst="rect">
                  <a:avLst/>
                </a:prstGeom>
              </p:spPr>
            </p:pic>
          </p:grpSp>
        </p:grpSp>
        <p:sp>
          <p:nvSpPr>
            <p:cNvPr id="7" name="Rectangle 6"/>
            <p:cNvSpPr/>
            <p:nvPr/>
          </p:nvSpPr>
          <p:spPr>
            <a:xfrm>
              <a:off x="2886076" y="1847117"/>
              <a:ext cx="4899873" cy="5010884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7" name="ZoneTexte 16"/>
          <p:cNvSpPr txBox="1"/>
          <p:nvPr/>
        </p:nvSpPr>
        <p:spPr>
          <a:xfrm>
            <a:off x="5244390" y="25616"/>
            <a:ext cx="442874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50" b="1" dirty="0" smtClean="0"/>
              <a:t>Proposition de nouvelle fiche</a:t>
            </a:r>
          </a:p>
        </p:txBody>
      </p:sp>
      <p:sp>
        <p:nvSpPr>
          <p:cNvPr id="18" name="Cœur 17"/>
          <p:cNvSpPr/>
          <p:nvPr/>
        </p:nvSpPr>
        <p:spPr>
          <a:xfrm>
            <a:off x="6024753" y="267869"/>
            <a:ext cx="194623" cy="172294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9" name="ZoneTexte 18"/>
          <p:cNvSpPr txBox="1"/>
          <p:nvPr/>
        </p:nvSpPr>
        <p:spPr>
          <a:xfrm>
            <a:off x="5297116" y="490328"/>
            <a:ext cx="19852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50" dirty="0" smtClean="0"/>
              <a:t>Il s’agit de la même fiche d’activité cardiovasculaire que celle proposée pour le module 1.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934446" y="1287929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(exercices </a:t>
            </a:r>
            <a:r>
              <a:rPr lang="fr-CA" sz="900" b="1" dirty="0" err="1" smtClean="0">
                <a:solidFill>
                  <a:srgbClr val="00B050"/>
                </a:solidFill>
              </a:rPr>
              <a:t>aérobiques</a:t>
            </a:r>
            <a:r>
              <a:rPr lang="fr-CA" sz="900" b="1" dirty="0" smtClean="0">
                <a:solidFill>
                  <a:srgbClr val="00B050"/>
                </a:solidFill>
              </a:rPr>
              <a:t> légers, étirements dynamiques) </a:t>
            </a:r>
            <a:r>
              <a:rPr lang="fr-CA" sz="900" b="1" dirty="0" smtClean="0"/>
              <a:t>:</a:t>
            </a:r>
            <a:endParaRPr lang="fr-CA" sz="9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708151" y="267202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(quelle est la distance totale parcourue)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9020380" y="423451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(étirements statiques)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5382706" y="3550063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24" name="Connecteur droit 23"/>
          <p:cNvCxnSpPr/>
          <p:nvPr/>
        </p:nvCxnSpPr>
        <p:spPr>
          <a:xfrm flipH="1" flipV="1">
            <a:off x="7241756" y="3665352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45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0" y="1370783"/>
            <a:ext cx="4189675" cy="4061591"/>
            <a:chOff x="125150" y="899999"/>
            <a:chExt cx="5068320" cy="4913375"/>
          </a:xfrm>
        </p:grpSpPr>
        <p:grpSp>
          <p:nvGrpSpPr>
            <p:cNvPr id="4" name="Groupe 3"/>
            <p:cNvGrpSpPr/>
            <p:nvPr/>
          </p:nvGrpSpPr>
          <p:grpSpPr>
            <a:xfrm>
              <a:off x="125150" y="899999"/>
              <a:ext cx="5068320" cy="4913375"/>
              <a:chOff x="569485" y="105562"/>
              <a:chExt cx="6163535" cy="5975107"/>
            </a:xfrm>
          </p:grpSpPr>
          <p:pic>
            <p:nvPicPr>
              <p:cNvPr id="5" name="Image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958"/>
              <a:stretch/>
            </p:blipFill>
            <p:spPr>
              <a:xfrm>
                <a:off x="569485" y="105562"/>
                <a:ext cx="6163535" cy="3577438"/>
              </a:xfrm>
              <a:prstGeom prst="rect">
                <a:avLst/>
              </a:prstGeom>
            </p:spPr>
          </p:pic>
          <p:pic>
            <p:nvPicPr>
              <p:cNvPr id="6" name="Image 5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8136"/>
              <a:stretch/>
            </p:blipFill>
            <p:spPr>
              <a:xfrm>
                <a:off x="582185" y="3670300"/>
                <a:ext cx="6144482" cy="2410369"/>
              </a:xfrm>
              <a:prstGeom prst="rect">
                <a:avLst/>
              </a:prstGeom>
            </p:spPr>
          </p:pic>
        </p:grpSp>
        <p:sp>
          <p:nvSpPr>
            <p:cNvPr id="7" name="Rectangle 6"/>
            <p:cNvSpPr/>
            <p:nvPr/>
          </p:nvSpPr>
          <p:spPr>
            <a:xfrm>
              <a:off x="224293" y="3392675"/>
              <a:ext cx="4346923" cy="64899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cxnSp>
        <p:nvCxnSpPr>
          <p:cNvPr id="9" name="Connecteur droit 8"/>
          <p:cNvCxnSpPr/>
          <p:nvPr/>
        </p:nvCxnSpPr>
        <p:spPr>
          <a:xfrm flipH="1" flipV="1">
            <a:off x="81957" y="3431329"/>
            <a:ext cx="3593339" cy="5364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81956" y="3431328"/>
            <a:ext cx="3593340" cy="5364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uage 15"/>
          <p:cNvSpPr/>
          <p:nvPr/>
        </p:nvSpPr>
        <p:spPr>
          <a:xfrm>
            <a:off x="177137" y="356213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7" name="Rectangle 16"/>
          <p:cNvSpPr/>
          <p:nvPr/>
        </p:nvSpPr>
        <p:spPr>
          <a:xfrm>
            <a:off x="81956" y="90322"/>
            <a:ext cx="23965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200" dirty="0"/>
              <a:t>Fiche </a:t>
            </a:r>
            <a:r>
              <a:rPr lang="fr-CA" sz="1200" b="1" dirty="0"/>
              <a:t>d’activité </a:t>
            </a:r>
            <a:r>
              <a:rPr lang="fr-CA" sz="1200" b="1" u="sng" dirty="0"/>
              <a:t>musculaire</a:t>
            </a:r>
            <a:r>
              <a:rPr lang="fr-CA" sz="1200" dirty="0"/>
              <a:t> actuelle</a:t>
            </a:r>
            <a:endParaRPr lang="fr-CA" sz="1200" i="1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e 35"/>
          <p:cNvGrpSpPr/>
          <p:nvPr/>
        </p:nvGrpSpPr>
        <p:grpSpPr>
          <a:xfrm>
            <a:off x="7373880" y="-1419042"/>
            <a:ext cx="4498621" cy="9013464"/>
            <a:chOff x="926507" y="-354774"/>
            <a:chExt cx="4798403" cy="9614107"/>
          </a:xfrm>
        </p:grpSpPr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951"/>
            <a:stretch/>
          </p:blipFill>
          <p:spPr>
            <a:xfrm>
              <a:off x="926507" y="8245295"/>
              <a:ext cx="4798403" cy="1014038"/>
            </a:xfrm>
            <a:prstGeom prst="rect">
              <a:avLst/>
            </a:prstGeom>
          </p:spPr>
        </p:pic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285"/>
            <a:stretch/>
          </p:blipFill>
          <p:spPr>
            <a:xfrm>
              <a:off x="946825" y="-354774"/>
              <a:ext cx="4768196" cy="2333630"/>
            </a:xfrm>
            <a:prstGeom prst="rect">
              <a:avLst/>
            </a:prstGeom>
          </p:spPr>
        </p:pic>
      </p:grpSp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26" b="20831"/>
          <a:stretch/>
        </p:blipFill>
        <p:spPr>
          <a:xfrm>
            <a:off x="7393177" y="5189866"/>
            <a:ext cx="4461561" cy="757773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78" b="44195"/>
          <a:stretch/>
        </p:blipFill>
        <p:spPr>
          <a:xfrm>
            <a:off x="7389548" y="5931280"/>
            <a:ext cx="4454633" cy="706386"/>
          </a:xfrm>
          <a:prstGeom prst="rect">
            <a:avLst/>
          </a:prstGeom>
        </p:spPr>
      </p:pic>
      <p:grpSp>
        <p:nvGrpSpPr>
          <p:cNvPr id="41" name="Groupe 40"/>
          <p:cNvGrpSpPr/>
          <p:nvPr/>
        </p:nvGrpSpPr>
        <p:grpSpPr>
          <a:xfrm>
            <a:off x="7375957" y="797729"/>
            <a:ext cx="4503836" cy="4396571"/>
            <a:chOff x="4833680" y="845744"/>
            <a:chExt cx="6163535" cy="6016741"/>
          </a:xfrm>
        </p:grpSpPr>
        <p:pic>
          <p:nvPicPr>
            <p:cNvPr id="42" name="Image 41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3514" b="4868"/>
            <a:stretch/>
          </p:blipFill>
          <p:spPr>
            <a:xfrm>
              <a:off x="4852280" y="845744"/>
              <a:ext cx="6134956" cy="453772"/>
            </a:xfrm>
            <a:prstGeom prst="rect">
              <a:avLst/>
            </a:prstGeom>
          </p:spPr>
        </p:pic>
        <p:pic>
          <p:nvPicPr>
            <p:cNvPr id="43" name="Image 42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425"/>
            <a:stretch/>
          </p:blipFill>
          <p:spPr>
            <a:xfrm>
              <a:off x="4833680" y="1269355"/>
              <a:ext cx="6163535" cy="2510871"/>
            </a:xfrm>
            <a:prstGeom prst="rect">
              <a:avLst/>
            </a:prstGeom>
          </p:spPr>
        </p:pic>
        <p:pic>
          <p:nvPicPr>
            <p:cNvPr id="44" name="Image 43"/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216" b="6871"/>
            <a:stretch/>
          </p:blipFill>
          <p:spPr>
            <a:xfrm>
              <a:off x="4880861" y="3773714"/>
              <a:ext cx="6087325" cy="2465838"/>
            </a:xfrm>
            <a:prstGeom prst="rect">
              <a:avLst/>
            </a:prstGeom>
          </p:spPr>
        </p:pic>
        <p:pic>
          <p:nvPicPr>
            <p:cNvPr id="45" name="Image 4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262" b="48673"/>
            <a:stretch/>
          </p:blipFill>
          <p:spPr>
            <a:xfrm>
              <a:off x="4852758" y="6197600"/>
              <a:ext cx="6134956" cy="664885"/>
            </a:xfrm>
            <a:prstGeom prst="rect">
              <a:avLst/>
            </a:prstGeom>
          </p:spPr>
        </p:pic>
      </p:grpSp>
      <p:sp>
        <p:nvSpPr>
          <p:cNvPr id="46" name="Rectangle 45"/>
          <p:cNvSpPr/>
          <p:nvPr/>
        </p:nvSpPr>
        <p:spPr>
          <a:xfrm rot="5400000">
            <a:off x="6691713" y="1340579"/>
            <a:ext cx="5844374" cy="47498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7" name="ZoneTexte 46"/>
          <p:cNvSpPr txBox="1"/>
          <p:nvPr/>
        </p:nvSpPr>
        <p:spPr>
          <a:xfrm>
            <a:off x="8713648" y="764260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(exercices </a:t>
            </a:r>
            <a:r>
              <a:rPr lang="fr-CA" sz="900" b="1" dirty="0" err="1" smtClean="0">
                <a:solidFill>
                  <a:srgbClr val="00B050"/>
                </a:solidFill>
              </a:rPr>
              <a:t>aérobiques</a:t>
            </a:r>
            <a:r>
              <a:rPr lang="fr-CA" sz="900" b="1" dirty="0" smtClean="0">
                <a:solidFill>
                  <a:srgbClr val="00B050"/>
                </a:solidFill>
              </a:rPr>
              <a:t> légers, étirements dynamiques) </a:t>
            </a:r>
            <a:r>
              <a:rPr lang="fr-CA" sz="900" b="1" dirty="0" smtClean="0"/>
              <a:t>:</a:t>
            </a:r>
            <a:endParaRPr lang="fr-CA" sz="900" b="1" dirty="0"/>
          </a:p>
        </p:txBody>
      </p:sp>
      <p:sp>
        <p:nvSpPr>
          <p:cNvPr id="48" name="Rectangle 47"/>
          <p:cNvSpPr/>
          <p:nvPr/>
        </p:nvSpPr>
        <p:spPr>
          <a:xfrm>
            <a:off x="8487427" y="2094294"/>
            <a:ext cx="3529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b="1" dirty="0">
                <a:solidFill>
                  <a:srgbClr val="00B050"/>
                </a:solidFill>
              </a:rPr>
              <a:t>(exercices musculaires, muscles sollicités, </a:t>
            </a:r>
            <a:r>
              <a:rPr lang="fr-CA" sz="900" b="1" dirty="0" smtClean="0">
                <a:solidFill>
                  <a:srgbClr val="00B050"/>
                </a:solidFill>
              </a:rPr>
              <a:t>séries, </a:t>
            </a:r>
            <a:r>
              <a:rPr lang="fr-CA" sz="900" b="1" dirty="0">
                <a:solidFill>
                  <a:srgbClr val="00B050"/>
                </a:solidFill>
              </a:rPr>
              <a:t>temps de repos entre les séries, répétitions, charge) 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8783314" y="3608034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(étirements statiques)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50" name="Rectangle 49"/>
          <p:cNvSpPr/>
          <p:nvPr/>
        </p:nvSpPr>
        <p:spPr>
          <a:xfrm>
            <a:off x="5320651" y="85556"/>
            <a:ext cx="20553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200" b="1" dirty="0"/>
              <a:t>Proposition de nouvelle fiche</a:t>
            </a:r>
          </a:p>
        </p:txBody>
      </p:sp>
      <p:sp>
        <p:nvSpPr>
          <p:cNvPr id="51" name="Nuage 50"/>
          <p:cNvSpPr/>
          <p:nvPr/>
        </p:nvSpPr>
        <p:spPr>
          <a:xfrm>
            <a:off x="6099174" y="390446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8" name="ZoneTexte 27"/>
          <p:cNvSpPr txBox="1"/>
          <p:nvPr/>
        </p:nvSpPr>
        <p:spPr>
          <a:xfrm>
            <a:off x="5382706" y="2931194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29" name="Connecteur droit 28"/>
          <p:cNvCxnSpPr/>
          <p:nvPr/>
        </p:nvCxnSpPr>
        <p:spPr>
          <a:xfrm flipH="1" flipV="1">
            <a:off x="7241756" y="3046483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93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/>
        </p:nvGrpSpPr>
        <p:grpSpPr>
          <a:xfrm>
            <a:off x="986559" y="-977767"/>
            <a:ext cx="4150139" cy="8813534"/>
            <a:chOff x="440459" y="476967"/>
            <a:chExt cx="4150139" cy="8813534"/>
          </a:xfrm>
        </p:grpSpPr>
        <p:grpSp>
          <p:nvGrpSpPr>
            <p:cNvPr id="4" name="Groupe 3"/>
            <p:cNvGrpSpPr/>
            <p:nvPr/>
          </p:nvGrpSpPr>
          <p:grpSpPr>
            <a:xfrm>
              <a:off x="493218" y="476967"/>
              <a:ext cx="4097380" cy="8813534"/>
              <a:chOff x="-5878944" y="-1175023"/>
              <a:chExt cx="6173062" cy="13278360"/>
            </a:xfrm>
          </p:grpSpPr>
          <p:pic>
            <p:nvPicPr>
              <p:cNvPr id="5" name="Image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0412"/>
              <a:stretch/>
            </p:blipFill>
            <p:spPr>
              <a:xfrm>
                <a:off x="-5850364" y="-1175023"/>
                <a:ext cx="6144482" cy="3499123"/>
              </a:xfrm>
              <a:prstGeom prst="rect">
                <a:avLst/>
              </a:prstGeom>
            </p:spPr>
          </p:pic>
          <p:pic>
            <p:nvPicPr>
              <p:cNvPr id="6" name="Image 5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807"/>
              <a:stretch/>
            </p:blipFill>
            <p:spPr>
              <a:xfrm>
                <a:off x="-5859891" y="2316360"/>
                <a:ext cx="6154009" cy="2258028"/>
              </a:xfrm>
              <a:prstGeom prst="rect">
                <a:avLst/>
              </a:prstGeom>
            </p:spPr>
          </p:pic>
          <p:pic>
            <p:nvPicPr>
              <p:cNvPr id="7" name="Imag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850364" y="4548988"/>
                <a:ext cx="6144482" cy="1448002"/>
              </a:xfrm>
              <a:prstGeom prst="rect">
                <a:avLst/>
              </a:prstGeom>
            </p:spPr>
          </p:pic>
          <p:pic>
            <p:nvPicPr>
              <p:cNvPr id="8" name="Image 7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869417" y="5996990"/>
                <a:ext cx="6163535" cy="1438476"/>
              </a:xfrm>
              <a:prstGeom prst="rect">
                <a:avLst/>
              </a:prstGeom>
            </p:spPr>
          </p:pic>
          <p:pic>
            <p:nvPicPr>
              <p:cNvPr id="9" name="Image 8"/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878943" y="7425923"/>
                <a:ext cx="6173061" cy="1228896"/>
              </a:xfrm>
              <a:prstGeom prst="rect">
                <a:avLst/>
              </a:prstGeom>
            </p:spPr>
          </p:pic>
          <p:pic>
            <p:nvPicPr>
              <p:cNvPr id="10" name="Image 9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878944" y="8645279"/>
                <a:ext cx="6173061" cy="1419423"/>
              </a:xfrm>
              <a:prstGeom prst="rect">
                <a:avLst/>
              </a:prstGeom>
            </p:spPr>
          </p:pic>
          <p:pic>
            <p:nvPicPr>
              <p:cNvPr id="11" name="Image 10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5859895" y="10064702"/>
                <a:ext cx="6154009" cy="2038635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440459" y="4293148"/>
              <a:ext cx="3611040" cy="364420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cxnSp>
        <p:nvCxnSpPr>
          <p:cNvPr id="13" name="Connecteur droit 12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>
            <a:off x="986559" y="2838414"/>
            <a:ext cx="3611041" cy="36442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 flipV="1">
            <a:off x="986559" y="2838414"/>
            <a:ext cx="3611041" cy="36442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 rot="16200000">
            <a:off x="-1962390" y="778811"/>
            <a:ext cx="442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/>
              <a:t>Fiche </a:t>
            </a:r>
            <a:r>
              <a:rPr lang="fr-CA" sz="1400" b="1" dirty="0" smtClean="0"/>
              <a:t>d’activité </a:t>
            </a:r>
            <a:r>
              <a:rPr lang="fr-CA" sz="1400" b="1" u="sng" dirty="0" smtClean="0"/>
              <a:t>flexibilité </a:t>
            </a:r>
            <a:r>
              <a:rPr lang="fr-CA" sz="1400" dirty="0" smtClean="0"/>
              <a:t>actuelle</a:t>
            </a:r>
            <a:endParaRPr lang="fr-CA" sz="1400" i="1" dirty="0"/>
          </a:p>
        </p:txBody>
      </p:sp>
      <p:sp>
        <p:nvSpPr>
          <p:cNvPr id="22" name="Forme libre 21"/>
          <p:cNvSpPr/>
          <p:nvPr/>
        </p:nvSpPr>
        <p:spPr>
          <a:xfrm>
            <a:off x="125022" y="151058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23" name="Groupe 22"/>
          <p:cNvGrpSpPr/>
          <p:nvPr/>
        </p:nvGrpSpPr>
        <p:grpSpPr>
          <a:xfrm>
            <a:off x="7239000" y="-2473398"/>
            <a:ext cx="4749800" cy="9890169"/>
            <a:chOff x="7239000" y="-2473398"/>
            <a:chExt cx="4749800" cy="9890169"/>
          </a:xfrm>
        </p:grpSpPr>
        <p:pic>
          <p:nvPicPr>
            <p:cNvPr id="24" name="Image 23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426" b="20831"/>
            <a:stretch/>
          </p:blipFill>
          <p:spPr>
            <a:xfrm>
              <a:off x="7393177" y="5189866"/>
              <a:ext cx="4461561" cy="757773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378" b="44195"/>
            <a:stretch/>
          </p:blipFill>
          <p:spPr>
            <a:xfrm>
              <a:off x="7389548" y="5931280"/>
              <a:ext cx="4454633" cy="706386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461"/>
            <a:stretch/>
          </p:blipFill>
          <p:spPr>
            <a:xfrm>
              <a:off x="7380844" y="6611901"/>
              <a:ext cx="4507325" cy="804870"/>
            </a:xfrm>
            <a:prstGeom prst="rect">
              <a:avLst/>
            </a:prstGeom>
          </p:spPr>
        </p:pic>
        <p:grpSp>
          <p:nvGrpSpPr>
            <p:cNvPr id="27" name="Groupe 26"/>
            <p:cNvGrpSpPr/>
            <p:nvPr/>
          </p:nvGrpSpPr>
          <p:grpSpPr>
            <a:xfrm>
              <a:off x="7351256" y="-2473398"/>
              <a:ext cx="4507325" cy="3260958"/>
              <a:chOff x="866370" y="491892"/>
              <a:chExt cx="4507325" cy="3260958"/>
            </a:xfrm>
          </p:grpSpPr>
          <p:pic>
            <p:nvPicPr>
              <p:cNvPr id="37" name="Image 36"/>
              <p:cNvPicPr>
                <a:picLocks noChangeAspect="1"/>
              </p:cNvPicPr>
              <p:nvPr/>
            </p:nvPicPr>
            <p:blipFill rotWithShape="1"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9126"/>
              <a:stretch/>
            </p:blipFill>
            <p:spPr>
              <a:xfrm>
                <a:off x="866370" y="2948615"/>
                <a:ext cx="4507325" cy="804235"/>
              </a:xfrm>
              <a:prstGeom prst="rect">
                <a:avLst/>
              </a:prstGeom>
            </p:spPr>
          </p:pic>
          <p:pic>
            <p:nvPicPr>
              <p:cNvPr id="38" name="Image 37"/>
              <p:cNvPicPr>
                <a:picLocks noChangeAspect="1"/>
              </p:cNvPicPr>
              <p:nvPr/>
            </p:nvPicPr>
            <p:blipFill rotWithShape="1"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172"/>
              <a:stretch/>
            </p:blipFill>
            <p:spPr>
              <a:xfrm>
                <a:off x="869859" y="491892"/>
                <a:ext cx="4500347" cy="2503231"/>
              </a:xfrm>
              <a:prstGeom prst="rect">
                <a:avLst/>
              </a:prstGeom>
            </p:spPr>
          </p:pic>
        </p:grpSp>
        <p:grpSp>
          <p:nvGrpSpPr>
            <p:cNvPr id="28" name="Groupe 27"/>
            <p:cNvGrpSpPr/>
            <p:nvPr/>
          </p:nvGrpSpPr>
          <p:grpSpPr>
            <a:xfrm>
              <a:off x="7375957" y="797729"/>
              <a:ext cx="4503836" cy="4396571"/>
              <a:chOff x="4833680" y="845744"/>
              <a:chExt cx="6163535" cy="6016741"/>
            </a:xfrm>
          </p:grpSpPr>
          <p:pic>
            <p:nvPicPr>
              <p:cNvPr id="33" name="Image 32"/>
              <p:cNvPicPr>
                <a:picLocks noChangeAspect="1"/>
              </p:cNvPicPr>
              <p:nvPr/>
            </p:nvPicPr>
            <p:blipFill rotWithShape="1"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3514" b="4868"/>
              <a:stretch/>
            </p:blipFill>
            <p:spPr>
              <a:xfrm>
                <a:off x="4852280" y="845744"/>
                <a:ext cx="6134956" cy="453772"/>
              </a:xfrm>
              <a:prstGeom prst="rect">
                <a:avLst/>
              </a:prstGeom>
            </p:spPr>
          </p:pic>
          <p:pic>
            <p:nvPicPr>
              <p:cNvPr id="34" name="Image 33"/>
              <p:cNvPicPr>
                <a:picLocks noChangeAspect="1"/>
              </p:cNvPicPr>
              <p:nvPr/>
            </p:nvPicPr>
            <p:blipFill rotWithShape="1"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425"/>
              <a:stretch/>
            </p:blipFill>
            <p:spPr>
              <a:xfrm>
                <a:off x="4833680" y="1269355"/>
                <a:ext cx="6163535" cy="2510871"/>
              </a:xfrm>
              <a:prstGeom prst="rect">
                <a:avLst/>
              </a:prstGeom>
            </p:spPr>
          </p:pic>
          <p:pic>
            <p:nvPicPr>
              <p:cNvPr id="35" name="Image 34"/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9216" b="6871"/>
              <a:stretch/>
            </p:blipFill>
            <p:spPr>
              <a:xfrm>
                <a:off x="4880861" y="3773714"/>
                <a:ext cx="6087325" cy="2465838"/>
              </a:xfrm>
              <a:prstGeom prst="rect">
                <a:avLst/>
              </a:prstGeom>
            </p:spPr>
          </p:pic>
          <p:pic>
            <p:nvPicPr>
              <p:cNvPr id="36" name="Image 35"/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4262" b="48673"/>
              <a:stretch/>
            </p:blipFill>
            <p:spPr>
              <a:xfrm>
                <a:off x="4852758" y="6197600"/>
                <a:ext cx="6134956" cy="664885"/>
              </a:xfrm>
              <a:prstGeom prst="rect">
                <a:avLst/>
              </a:prstGeom>
            </p:spPr>
          </p:pic>
        </p:grpSp>
        <p:sp>
          <p:nvSpPr>
            <p:cNvPr id="29" name="Rectangle 28"/>
            <p:cNvSpPr/>
            <p:nvPr/>
          </p:nvSpPr>
          <p:spPr>
            <a:xfrm rot="5400000">
              <a:off x="6691713" y="1340579"/>
              <a:ext cx="5844374" cy="4749800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8713648" y="764260"/>
              <a:ext cx="31745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900" b="1" dirty="0" smtClean="0">
                  <a:solidFill>
                    <a:srgbClr val="00B050"/>
                  </a:solidFill>
                </a:rPr>
                <a:t>(exercices </a:t>
              </a:r>
              <a:r>
                <a:rPr lang="fr-CA" sz="900" b="1" dirty="0" err="1" smtClean="0">
                  <a:solidFill>
                    <a:srgbClr val="00B050"/>
                  </a:solidFill>
                </a:rPr>
                <a:t>aérobiques</a:t>
              </a:r>
              <a:r>
                <a:rPr lang="fr-CA" sz="900" b="1" dirty="0" smtClean="0">
                  <a:solidFill>
                    <a:srgbClr val="00B050"/>
                  </a:solidFill>
                </a:rPr>
                <a:t> légers, étirements dynamiques) </a:t>
              </a:r>
              <a:r>
                <a:rPr lang="fr-CA" sz="900" b="1" dirty="0" smtClean="0"/>
                <a:t>:</a:t>
              </a:r>
              <a:endParaRPr lang="fr-CA" sz="900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487427" y="2094294"/>
              <a:ext cx="339606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CA" sz="900" b="1" dirty="0">
                  <a:solidFill>
                    <a:srgbClr val="00B050"/>
                  </a:solidFill>
                </a:rPr>
                <a:t>(description des étirements, muscles étirés, durée par </a:t>
              </a:r>
              <a:r>
                <a:rPr lang="fr-CA" sz="900" b="1" dirty="0" smtClean="0">
                  <a:solidFill>
                    <a:srgbClr val="00B050"/>
                  </a:solidFill>
                </a:rPr>
                <a:t>étirement, nombre de séries) </a:t>
              </a:r>
              <a:endParaRPr lang="fr-CA" sz="900" b="1" dirty="0">
                <a:solidFill>
                  <a:srgbClr val="00B050"/>
                </a:solidFill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8783314" y="3608034"/>
              <a:ext cx="31745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900" b="1" dirty="0" smtClean="0">
                  <a:solidFill>
                    <a:srgbClr val="00B050"/>
                  </a:solidFill>
                </a:rPr>
                <a:t>(étirements statiques)</a:t>
              </a:r>
              <a:r>
                <a:rPr lang="fr-CA" sz="900" b="1" dirty="0" smtClean="0"/>
                <a:t> :</a:t>
              </a:r>
              <a:endParaRPr lang="fr-CA" sz="900" b="1" dirty="0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5320651" y="85556"/>
            <a:ext cx="20553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200" b="1" dirty="0"/>
              <a:t>Proposition de nouvelle fiche</a:t>
            </a:r>
          </a:p>
        </p:txBody>
      </p:sp>
      <p:sp>
        <p:nvSpPr>
          <p:cNvPr id="40" name="Forme libre 39"/>
          <p:cNvSpPr/>
          <p:nvPr/>
        </p:nvSpPr>
        <p:spPr>
          <a:xfrm>
            <a:off x="6164367" y="461457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1" name="ZoneTexte 40"/>
          <p:cNvSpPr txBox="1"/>
          <p:nvPr/>
        </p:nvSpPr>
        <p:spPr>
          <a:xfrm>
            <a:off x="5382706" y="2939611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42" name="Connecteur droit 41"/>
          <p:cNvCxnSpPr/>
          <p:nvPr/>
        </p:nvCxnSpPr>
        <p:spPr>
          <a:xfrm flipH="1" flipV="1">
            <a:off x="7241756" y="3054900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38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117" y="528108"/>
            <a:ext cx="5600700" cy="22288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6659" y="3719510"/>
            <a:ext cx="5553075" cy="17049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659" y="2901683"/>
            <a:ext cx="5610225" cy="333375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62466" y="406400"/>
            <a:ext cx="484293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dirty="0" smtClean="0"/>
              <a:t>À l’attention de la MÉD:</a:t>
            </a:r>
          </a:p>
          <a:p>
            <a:endParaRPr lang="fr-CA" dirty="0"/>
          </a:p>
          <a:p>
            <a:r>
              <a:rPr lang="fr-CA" dirty="0" smtClean="0"/>
              <a:t>Il s’agit de la demande de service #1407 dans </a:t>
            </a:r>
            <a:r>
              <a:rPr lang="fr-CA" dirty="0" err="1" smtClean="0"/>
              <a:t>Octopus</a:t>
            </a:r>
            <a:r>
              <a:rPr lang="fr-CA" dirty="0" smtClean="0"/>
              <a:t>. Je ne suis pas en mesure de vérifier si ce bug a été résolu, ou non.</a:t>
            </a:r>
          </a:p>
          <a:p>
            <a:endParaRPr lang="fr-CA" dirty="0"/>
          </a:p>
          <a:p>
            <a:r>
              <a:rPr lang="fr-CA" b="1" dirty="0" smtClean="0"/>
              <a:t>Description du problème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À l’endroit où on devrait lire l’heure du début de la séance, on aperçoit l’aspect à améliorer.</a:t>
            </a:r>
          </a:p>
          <a:p>
            <a:endParaRPr lang="fr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À la case aspect à améliorer, on aperçoit rien.</a:t>
            </a:r>
          </a:p>
          <a:p>
            <a:endParaRPr lang="fr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On a dû remplir les cases tests finaux pour pouvoir envoyer la première fiche, deux réponses sur trois ont été enregistrées.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 smtClean="0"/>
          </a:p>
          <a:p>
            <a:endParaRPr lang="fr-CA" dirty="0"/>
          </a:p>
          <a:p>
            <a:endParaRPr lang="fr-CA" dirty="0"/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4834467" y="1354667"/>
            <a:ext cx="1481666" cy="11345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6" idx="1"/>
          </p:cNvCxnSpPr>
          <p:nvPr/>
        </p:nvCxnSpPr>
        <p:spPr>
          <a:xfrm flipV="1">
            <a:off x="4834467" y="3068371"/>
            <a:ext cx="602192" cy="2473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4656667" y="3894667"/>
            <a:ext cx="806450" cy="1857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154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572750" cy="639127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6705600" y="2463800"/>
            <a:ext cx="5063067" cy="304698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CA" sz="1200" b="1" dirty="0" smtClean="0">
                <a:solidFill>
                  <a:schemeClr val="accent6"/>
                </a:solidFill>
              </a:rPr>
              <a:t>MÉD : réorganiser l’info ainsi :</a:t>
            </a:r>
          </a:p>
          <a:p>
            <a:r>
              <a:rPr lang="fr-CA" sz="1200" b="1" dirty="0" smtClean="0"/>
              <a:t>Module 1</a:t>
            </a:r>
          </a:p>
          <a:p>
            <a:pPr marL="228600" indent="-228600">
              <a:buAutoNum type="arabicPeriod"/>
            </a:pPr>
            <a:r>
              <a:rPr lang="fr-CA" sz="1200" dirty="0" smtClean="0"/>
              <a:t>Activité cardiovasculaire</a:t>
            </a:r>
          </a:p>
          <a:p>
            <a:pPr marL="685800" lvl="1" indent="-228600">
              <a:buFont typeface="Courier New" panose="02070309020205020404" pitchFamily="49" charset="0"/>
              <a:buChar char="o"/>
            </a:pPr>
            <a:r>
              <a:rPr lang="fr-CA" sz="1200" dirty="0" smtClean="0"/>
              <a:t>Évolution de la fréquence cardiaque (graphique)</a:t>
            </a:r>
          </a:p>
          <a:p>
            <a:pPr marL="685800" lvl="1" indent="-228600">
              <a:buFont typeface="Courier New" panose="02070309020205020404" pitchFamily="49" charset="0"/>
              <a:buChar char="o"/>
            </a:pPr>
            <a:endParaRPr lang="fr-CA" sz="1200" dirty="0"/>
          </a:p>
          <a:p>
            <a:r>
              <a:rPr lang="fr-CA" sz="1200" b="1" dirty="0" smtClean="0"/>
              <a:t>Module 2</a:t>
            </a:r>
          </a:p>
          <a:p>
            <a:pPr marL="228600" indent="-228600">
              <a:buAutoNum type="arabicPeriod"/>
            </a:pPr>
            <a:r>
              <a:rPr lang="fr-CA" sz="1200" dirty="0"/>
              <a:t>Activité cardiovasculaire</a:t>
            </a:r>
          </a:p>
          <a:p>
            <a:pPr marL="685800" lvl="1" indent="-228600">
              <a:buFont typeface="Courier New" panose="02070309020205020404" pitchFamily="49" charset="0"/>
              <a:buChar char="o"/>
            </a:pPr>
            <a:r>
              <a:rPr lang="fr-CA" sz="1200" dirty="0"/>
              <a:t>Évolution de la fréquence cardiaque (graphique)</a:t>
            </a:r>
          </a:p>
          <a:p>
            <a:r>
              <a:rPr lang="fr-CA" sz="1200" dirty="0" smtClean="0"/>
              <a:t>2. Activité musculaire</a:t>
            </a:r>
          </a:p>
          <a:p>
            <a:r>
              <a:rPr lang="fr-CA" sz="1200" dirty="0" smtClean="0"/>
              <a:t>3. Flexibilité</a:t>
            </a:r>
          </a:p>
          <a:p>
            <a:endParaRPr lang="fr-CA" sz="1200" dirty="0"/>
          </a:p>
          <a:p>
            <a:r>
              <a:rPr lang="fr-CA" sz="1200" b="1" dirty="0"/>
              <a:t>Module </a:t>
            </a:r>
            <a:r>
              <a:rPr lang="fr-CA" sz="1200" b="1" dirty="0" smtClean="0"/>
              <a:t>3</a:t>
            </a:r>
            <a:endParaRPr lang="fr-CA" sz="1200" b="1" dirty="0"/>
          </a:p>
          <a:p>
            <a:pPr marL="228600" indent="-228600">
              <a:buAutoNum type="arabicPeriod"/>
            </a:pPr>
            <a:r>
              <a:rPr lang="fr-CA" sz="1200" dirty="0"/>
              <a:t>Activité cardiovasculaire</a:t>
            </a:r>
          </a:p>
          <a:p>
            <a:pPr marL="685800" lvl="1" indent="-228600">
              <a:buFont typeface="Courier New" panose="02070309020205020404" pitchFamily="49" charset="0"/>
              <a:buChar char="o"/>
            </a:pPr>
            <a:r>
              <a:rPr lang="fr-CA" sz="1200" dirty="0"/>
              <a:t>Évolution de la fréquence cardiaque (graphique)</a:t>
            </a:r>
          </a:p>
          <a:p>
            <a:r>
              <a:rPr lang="fr-CA" sz="1200" dirty="0"/>
              <a:t>2. Activité musculaire</a:t>
            </a:r>
          </a:p>
          <a:p>
            <a:r>
              <a:rPr lang="fr-CA" sz="1200" dirty="0"/>
              <a:t>3. Flexibilité</a:t>
            </a:r>
          </a:p>
        </p:txBody>
      </p:sp>
      <p:sp>
        <p:nvSpPr>
          <p:cNvPr id="4" name="Rectangle 3"/>
          <p:cNvSpPr/>
          <p:nvPr/>
        </p:nvSpPr>
        <p:spPr>
          <a:xfrm>
            <a:off x="2683933" y="3195637"/>
            <a:ext cx="3666067" cy="14186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6350000" y="2633133"/>
            <a:ext cx="420158" cy="86360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0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5667" y="541867"/>
            <a:ext cx="9237133" cy="32316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CA" sz="1600" b="1" dirty="0" smtClean="0">
                <a:solidFill>
                  <a:schemeClr val="accent6"/>
                </a:solidFill>
              </a:rPr>
              <a:t>MÉD : Dans la vue « tuteurs », réorganiser la façon dont s’affichent les fiches d’activité physique terminées par les étudiants ainsi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A" sz="1600" b="1" dirty="0">
              <a:solidFill>
                <a:schemeClr val="accent6"/>
              </a:solidFill>
            </a:endParaRPr>
          </a:p>
          <a:p>
            <a:endParaRPr lang="fr-CA" sz="1200" dirty="0" smtClean="0"/>
          </a:p>
          <a:p>
            <a:r>
              <a:rPr lang="fr-CA" sz="1200" b="1" dirty="0" smtClean="0"/>
              <a:t>Module 1</a:t>
            </a:r>
          </a:p>
          <a:p>
            <a:pPr marL="228600" indent="-228600">
              <a:buAutoNum type="arabicPeriod"/>
            </a:pPr>
            <a:r>
              <a:rPr lang="fr-CA" sz="1200" dirty="0" smtClean="0"/>
              <a:t>Activité cardiovasculaire : 1 2 3 4 5 6 7 8 9 10 11 12 13 14 15 16 17 18</a:t>
            </a:r>
          </a:p>
          <a:p>
            <a:endParaRPr lang="fr-CA" sz="1200" dirty="0"/>
          </a:p>
          <a:p>
            <a:r>
              <a:rPr lang="fr-CA" sz="1200" b="1" dirty="0" smtClean="0"/>
              <a:t>Module 2</a:t>
            </a:r>
          </a:p>
          <a:p>
            <a:pPr marL="228600" indent="-228600">
              <a:buAutoNum type="arabicPeriod"/>
            </a:pPr>
            <a:r>
              <a:rPr lang="fr-CA" sz="1200" dirty="0"/>
              <a:t>Activité </a:t>
            </a:r>
            <a:r>
              <a:rPr lang="fr-CA" sz="1200" dirty="0" smtClean="0"/>
              <a:t>cardiovasculaire : 19 20 21 22 23 24 25 26 27 28 29 30 31 32 33 34</a:t>
            </a:r>
            <a:endParaRPr lang="fr-CA" sz="1200" dirty="0"/>
          </a:p>
          <a:p>
            <a:r>
              <a:rPr lang="fr-CA" sz="1200" dirty="0" smtClean="0"/>
              <a:t>2. Activité musculaire : 1 2 3 4 5 6 7 8 9 10 11 12 13 14 15 16</a:t>
            </a:r>
          </a:p>
          <a:p>
            <a:r>
              <a:rPr lang="fr-CA" sz="1200" dirty="0" smtClean="0"/>
              <a:t>3. Flexibilité : </a:t>
            </a:r>
            <a:r>
              <a:rPr lang="fr-CA" sz="1200" dirty="0"/>
              <a:t>1 2 3 4 5 6 7 8 9 10 11 12 13 14 15 16</a:t>
            </a:r>
            <a:endParaRPr lang="fr-CA" sz="1200" dirty="0" smtClean="0"/>
          </a:p>
          <a:p>
            <a:endParaRPr lang="fr-CA" sz="1200" dirty="0"/>
          </a:p>
          <a:p>
            <a:r>
              <a:rPr lang="fr-CA" sz="1200" b="1" dirty="0"/>
              <a:t>Module </a:t>
            </a:r>
            <a:r>
              <a:rPr lang="fr-CA" sz="1200" b="1" dirty="0" smtClean="0"/>
              <a:t>3</a:t>
            </a:r>
            <a:endParaRPr lang="fr-CA" sz="1200" b="1" dirty="0"/>
          </a:p>
          <a:p>
            <a:pPr marL="228600" indent="-228600">
              <a:buAutoNum type="arabicPeriod"/>
            </a:pPr>
            <a:r>
              <a:rPr lang="fr-CA" sz="1200" dirty="0"/>
              <a:t>Activité </a:t>
            </a:r>
            <a:r>
              <a:rPr lang="fr-CA" sz="1200" dirty="0" smtClean="0"/>
              <a:t>cardiovasculaire : 35 36 37 38 39 40 41 42 43 44 45 46</a:t>
            </a:r>
            <a:endParaRPr lang="fr-CA" sz="1200" dirty="0"/>
          </a:p>
          <a:p>
            <a:r>
              <a:rPr lang="fr-CA" sz="1200" dirty="0" smtClean="0"/>
              <a:t>2</a:t>
            </a:r>
            <a:r>
              <a:rPr lang="fr-CA" sz="1200" dirty="0"/>
              <a:t>. Activité </a:t>
            </a:r>
            <a:r>
              <a:rPr lang="fr-CA" sz="1200" dirty="0" smtClean="0"/>
              <a:t>musculaire :</a:t>
            </a:r>
            <a:r>
              <a:rPr lang="fr-CA" sz="1200" dirty="0"/>
              <a:t> 1 2 3 4 5 6 7 8 9 10 11 12 </a:t>
            </a:r>
          </a:p>
          <a:p>
            <a:r>
              <a:rPr lang="fr-CA" sz="1200" dirty="0"/>
              <a:t>3. </a:t>
            </a:r>
            <a:r>
              <a:rPr lang="fr-CA" sz="1200" dirty="0" smtClean="0"/>
              <a:t>Flexibilité :</a:t>
            </a:r>
            <a:r>
              <a:rPr lang="fr-CA" sz="1200" dirty="0"/>
              <a:t> 1 2 3 4 5 6 7 8 9 10 11 12 </a:t>
            </a:r>
          </a:p>
        </p:txBody>
      </p:sp>
    </p:spTree>
    <p:extLst>
      <p:ext uri="{BB962C8B-B14F-4D97-AF65-F5344CB8AC3E}">
        <p14:creationId xmlns:p14="http://schemas.microsoft.com/office/powerpoint/2010/main" val="392224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533399" y="1286933"/>
            <a:ext cx="11463867" cy="1815882"/>
            <a:chOff x="533400" y="1286933"/>
            <a:chExt cx="9897534" cy="1815882"/>
          </a:xfrm>
        </p:grpSpPr>
        <p:sp>
          <p:nvSpPr>
            <p:cNvPr id="2" name="ZoneTexte 1"/>
            <p:cNvSpPr txBox="1"/>
            <p:nvPr/>
          </p:nvSpPr>
          <p:spPr>
            <a:xfrm>
              <a:off x="533400" y="1286933"/>
              <a:ext cx="9897534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fr-CA" u="sng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A" dirty="0" smtClean="0"/>
                <a:t>Un encadré rouge signifie que l’élément doit être </a:t>
              </a:r>
              <a:r>
                <a:rPr lang="fr-CA" sz="2000" b="1" dirty="0" smtClean="0"/>
                <a:t>supprimé</a:t>
              </a:r>
              <a:r>
                <a:rPr lang="fr-CA" sz="2000" dirty="0" smtClean="0"/>
                <a:t> </a:t>
              </a:r>
              <a:r>
                <a:rPr lang="fr-CA" dirty="0" smtClean="0"/>
                <a:t>des fiches d’activité physique actuelles.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CA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CA" dirty="0" smtClean="0"/>
                <a:t>Un encadré vert ou un </a:t>
              </a:r>
              <a:r>
                <a:rPr lang="fr-CA" b="1" dirty="0" smtClean="0">
                  <a:solidFill>
                    <a:srgbClr val="00B050"/>
                  </a:solidFill>
                </a:rPr>
                <a:t>texte en vert </a:t>
              </a:r>
              <a:r>
                <a:rPr lang="fr-CA" dirty="0" smtClean="0"/>
                <a:t>signifie que l’élément doit être </a:t>
              </a:r>
              <a:r>
                <a:rPr lang="fr-CA" sz="2000" b="1" dirty="0" smtClean="0"/>
                <a:t>ajouté</a:t>
              </a:r>
              <a:r>
                <a:rPr lang="fr-CA" sz="2000" dirty="0" smtClean="0"/>
                <a:t> </a:t>
              </a:r>
              <a:r>
                <a:rPr lang="fr-CA" dirty="0" smtClean="0"/>
                <a:t>aux fiches d’activité physique actuelles. </a:t>
              </a:r>
              <a:r>
                <a:rPr lang="fr-CA" sz="1400" i="1" dirty="0" smtClean="0"/>
                <a:t>(Notez que les éléments ajoutés proviennent pour la plupart des fiches d’activité physique du cours 109-103-MQ)</a:t>
              </a:r>
              <a:endParaRPr lang="fr-CA" sz="1400" i="1" dirty="0"/>
            </a:p>
            <a:p>
              <a:endParaRPr lang="fr-CA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084138" y="1642533"/>
              <a:ext cx="1270001" cy="31326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84138" y="2221817"/>
              <a:ext cx="1123218" cy="313267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6" name="ZoneTexte 5"/>
          <p:cNvSpPr txBox="1"/>
          <p:nvPr/>
        </p:nvSpPr>
        <p:spPr>
          <a:xfrm>
            <a:off x="355600" y="287867"/>
            <a:ext cx="4834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 smtClean="0"/>
              <a:t>LÉGENDE</a:t>
            </a:r>
            <a:endParaRPr lang="fr-CA" b="1" dirty="0"/>
          </a:p>
        </p:txBody>
      </p:sp>
      <p:sp>
        <p:nvSpPr>
          <p:cNvPr id="7" name="Rectangle 6"/>
          <p:cNvSpPr/>
          <p:nvPr/>
        </p:nvSpPr>
        <p:spPr>
          <a:xfrm>
            <a:off x="355599" y="815493"/>
            <a:ext cx="109897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u="sng" dirty="0" smtClean="0"/>
              <a:t>À l’attention de la </a:t>
            </a:r>
            <a:r>
              <a:rPr lang="fr-CA" u="sng" dirty="0"/>
              <a:t>production et/ou </a:t>
            </a:r>
            <a:r>
              <a:rPr lang="fr-CA" u="sng" dirty="0" smtClean="0"/>
              <a:t>des TI </a:t>
            </a:r>
            <a:r>
              <a:rPr lang="fr-CA" u="sng" dirty="0"/>
              <a:t>qui auront à apporter les modifications aux fiches d’activité physique:</a:t>
            </a:r>
          </a:p>
        </p:txBody>
      </p:sp>
      <p:sp>
        <p:nvSpPr>
          <p:cNvPr id="9" name="Cœur 8"/>
          <p:cNvSpPr/>
          <p:nvPr/>
        </p:nvSpPr>
        <p:spPr>
          <a:xfrm>
            <a:off x="642832" y="4038672"/>
            <a:ext cx="333422" cy="295169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1" name="Nuage 10"/>
          <p:cNvSpPr/>
          <p:nvPr/>
        </p:nvSpPr>
        <p:spPr>
          <a:xfrm>
            <a:off x="609829" y="4596022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2" name="Forme libre 11"/>
          <p:cNvSpPr/>
          <p:nvPr/>
        </p:nvSpPr>
        <p:spPr>
          <a:xfrm>
            <a:off x="660262" y="5129481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3" name="ZoneTexte 12"/>
          <p:cNvSpPr txBox="1"/>
          <p:nvPr/>
        </p:nvSpPr>
        <p:spPr>
          <a:xfrm>
            <a:off x="355599" y="3179650"/>
            <a:ext cx="11641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Les symboles ci-dessous ont pour </a:t>
            </a:r>
            <a:r>
              <a:rPr lang="fr-CA" b="1" dirty="0" smtClean="0"/>
              <a:t>unique but </a:t>
            </a:r>
            <a:r>
              <a:rPr lang="fr-CA" dirty="0" smtClean="0"/>
              <a:t>de repérer rapidement, dans le présent document, le type de fiche concerné par les modifications (comme les fiches se ressemblent toutes, ça peut devenir mêlant). </a:t>
            </a:r>
            <a:endParaRPr lang="fr-CA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93134" y="2953448"/>
            <a:ext cx="11904133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976254" y="395109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d’activité </a:t>
            </a:r>
            <a:r>
              <a:rPr lang="fr-CA" dirty="0" smtClean="0"/>
              <a:t>cardiovasculaire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d’activité </a:t>
            </a:r>
            <a:r>
              <a:rPr lang="fr-CA" dirty="0" smtClean="0"/>
              <a:t>musculaire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d’activité de flexibilité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93134" y="5599063"/>
            <a:ext cx="11904133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74" y="5987966"/>
            <a:ext cx="512045" cy="512045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975619" y="5987966"/>
            <a:ext cx="11021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/>
              <a:t>Ce symbole représente le sceau d’approbation de Chuck Norris, instance suprême de validation, gage d’une exceptionnelle qualité et d’une rigoureuse exécution. Le sceau vous sera attribué à la toute fin des travaux, lorsque Chuck m’aura fait un compte-rendu.</a:t>
            </a:r>
            <a:endParaRPr lang="fr-CA" sz="1400" dirty="0"/>
          </a:p>
        </p:txBody>
      </p:sp>
    </p:spTree>
    <p:extLst>
      <p:ext uri="{BB962C8B-B14F-4D97-AF65-F5344CB8AC3E}">
        <p14:creationId xmlns:p14="http://schemas.microsoft.com/office/powerpoint/2010/main" val="253728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43500" y="3143250"/>
            <a:ext cx="6877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 smtClean="0"/>
              <a:t>Module 1</a:t>
            </a:r>
            <a:endParaRPr lang="fr-CA" sz="3200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3263900" y="3728025"/>
            <a:ext cx="5448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Modifications aux fiches d’activité cardiovasculaire</a:t>
            </a:r>
            <a:endParaRPr lang="fr-CA" dirty="0"/>
          </a:p>
        </p:txBody>
      </p:sp>
      <p:sp>
        <p:nvSpPr>
          <p:cNvPr id="5" name="Cœur 4"/>
          <p:cNvSpPr/>
          <p:nvPr/>
        </p:nvSpPr>
        <p:spPr>
          <a:xfrm>
            <a:off x="8582025" y="3744595"/>
            <a:ext cx="426431" cy="377507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141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215894" y="653118"/>
            <a:ext cx="4562309" cy="6122656"/>
            <a:chOff x="-1591740" y="-2302538"/>
            <a:chExt cx="6144482" cy="8245944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23"/>
            <a:stretch/>
          </p:blipFill>
          <p:spPr>
            <a:xfrm>
              <a:off x="-1591740" y="3185809"/>
              <a:ext cx="6144482" cy="2757597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91308" y="-2302538"/>
              <a:ext cx="6125430" cy="3877216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13"/>
            <a:stretch/>
          </p:blipFill>
          <p:spPr>
            <a:xfrm>
              <a:off x="-1591740" y="901700"/>
              <a:ext cx="6134956" cy="2322209"/>
            </a:xfrm>
            <a:prstGeom prst="rect">
              <a:avLst/>
            </a:prstGeom>
          </p:spPr>
        </p:pic>
      </p:grpSp>
      <p:sp>
        <p:nvSpPr>
          <p:cNvPr id="16" name="ZoneTexte 15"/>
          <p:cNvSpPr txBox="1"/>
          <p:nvPr/>
        </p:nvSpPr>
        <p:spPr>
          <a:xfrm>
            <a:off x="-16351" y="17310"/>
            <a:ext cx="4428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600" dirty="0" smtClean="0"/>
              <a:t>Fiche </a:t>
            </a:r>
            <a:r>
              <a:rPr lang="fr-CA" sz="1600" b="1" dirty="0" smtClean="0"/>
              <a:t>d’activité </a:t>
            </a:r>
            <a:r>
              <a:rPr lang="fr-CA" sz="1600" b="1" u="sng" dirty="0" smtClean="0"/>
              <a:t>cardiovasculaire</a:t>
            </a:r>
            <a:r>
              <a:rPr lang="fr-CA" sz="1600" dirty="0" smtClean="0"/>
              <a:t> actuelle:</a:t>
            </a:r>
            <a:endParaRPr lang="fr-CA" sz="1050" dirty="0" smtClean="0"/>
          </a:p>
        </p:txBody>
      </p:sp>
      <p:cxnSp>
        <p:nvCxnSpPr>
          <p:cNvPr id="18" name="Connecteur droit 17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372868" y="3012827"/>
            <a:ext cx="4502500" cy="94143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72868" y="3032281"/>
            <a:ext cx="4485082" cy="9219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e 71"/>
          <p:cNvGrpSpPr/>
          <p:nvPr/>
        </p:nvGrpSpPr>
        <p:grpSpPr>
          <a:xfrm rot="5400000">
            <a:off x="4993223" y="1485206"/>
            <a:ext cx="9735302" cy="4747314"/>
            <a:chOff x="524055" y="1847117"/>
            <a:chExt cx="10275805" cy="5010884"/>
          </a:xfrm>
        </p:grpSpPr>
        <p:grpSp>
          <p:nvGrpSpPr>
            <p:cNvPr id="73" name="Groupe 72"/>
            <p:cNvGrpSpPr/>
            <p:nvPr/>
          </p:nvGrpSpPr>
          <p:grpSpPr>
            <a:xfrm rot="16200000">
              <a:off x="3213332" y="-801064"/>
              <a:ext cx="4897251" cy="10275805"/>
              <a:chOff x="233935" y="-3830163"/>
              <a:chExt cx="4897251" cy="10275805"/>
            </a:xfrm>
          </p:grpSpPr>
          <p:pic>
            <p:nvPicPr>
              <p:cNvPr id="75" name="Image 74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8760"/>
              <a:stretch/>
            </p:blipFill>
            <p:spPr>
              <a:xfrm>
                <a:off x="256314" y="-3830163"/>
                <a:ext cx="4824202" cy="2480731"/>
              </a:xfrm>
              <a:prstGeom prst="rect">
                <a:avLst/>
              </a:prstGeom>
            </p:spPr>
          </p:pic>
          <p:grpSp>
            <p:nvGrpSpPr>
              <p:cNvPr id="76" name="Groupe 75"/>
              <p:cNvGrpSpPr/>
              <p:nvPr/>
            </p:nvGrpSpPr>
            <p:grpSpPr>
              <a:xfrm>
                <a:off x="266709" y="3422718"/>
                <a:ext cx="4839207" cy="3022924"/>
                <a:chOff x="241309" y="2306075"/>
                <a:chExt cx="4839207" cy="3022924"/>
              </a:xfrm>
            </p:grpSpPr>
            <p:pic>
              <p:nvPicPr>
                <p:cNvPr id="82" name="Image 81"/>
                <p:cNvPicPr>
                  <a:picLocks noChangeAspect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923"/>
                <a:stretch/>
              </p:blipFill>
              <p:spPr>
                <a:xfrm>
                  <a:off x="241309" y="3157199"/>
                  <a:ext cx="4839207" cy="2171800"/>
                </a:xfrm>
                <a:prstGeom prst="rect">
                  <a:avLst/>
                </a:prstGeom>
              </p:spPr>
            </p:pic>
            <p:pic>
              <p:nvPicPr>
                <p:cNvPr id="83" name="Image 82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5345"/>
                <a:stretch/>
              </p:blipFill>
              <p:spPr>
                <a:xfrm>
                  <a:off x="241309" y="2306075"/>
                  <a:ext cx="4831705" cy="881131"/>
                </a:xfrm>
                <a:prstGeom prst="rect">
                  <a:avLst/>
                </a:prstGeom>
              </p:spPr>
            </p:pic>
          </p:grpSp>
          <p:grpSp>
            <p:nvGrpSpPr>
              <p:cNvPr id="77" name="Groupe 76"/>
              <p:cNvGrpSpPr/>
              <p:nvPr/>
            </p:nvGrpSpPr>
            <p:grpSpPr>
              <a:xfrm>
                <a:off x="233935" y="-1363490"/>
                <a:ext cx="4897251" cy="4795221"/>
                <a:chOff x="4833680" y="845744"/>
                <a:chExt cx="6163535" cy="6035122"/>
              </a:xfrm>
            </p:grpSpPr>
            <p:pic>
              <p:nvPicPr>
                <p:cNvPr id="78" name="Image 77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83514" b="4868"/>
                <a:stretch/>
              </p:blipFill>
              <p:spPr>
                <a:xfrm>
                  <a:off x="4852280" y="845744"/>
                  <a:ext cx="6134956" cy="453772"/>
                </a:xfrm>
                <a:prstGeom prst="rect">
                  <a:avLst/>
                </a:prstGeom>
              </p:spPr>
            </p:pic>
            <p:pic>
              <p:nvPicPr>
                <p:cNvPr id="79" name="Image 78"/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9425"/>
                <a:stretch/>
              </p:blipFill>
              <p:spPr>
                <a:xfrm>
                  <a:off x="4833680" y="1269355"/>
                  <a:ext cx="6163535" cy="2510871"/>
                </a:xfrm>
                <a:prstGeom prst="rect">
                  <a:avLst/>
                </a:prstGeom>
              </p:spPr>
            </p:pic>
            <p:pic>
              <p:nvPicPr>
                <p:cNvPr id="80" name="Image 79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216" b="6871"/>
                <a:stretch/>
              </p:blipFill>
              <p:spPr>
                <a:xfrm>
                  <a:off x="4880861" y="3773714"/>
                  <a:ext cx="6087325" cy="2465838"/>
                </a:xfrm>
                <a:prstGeom prst="rect">
                  <a:avLst/>
                </a:prstGeom>
              </p:spPr>
            </p:pic>
            <p:pic>
              <p:nvPicPr>
                <p:cNvPr id="81" name="Image 80"/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4262" b="48202"/>
                <a:stretch/>
              </p:blipFill>
              <p:spPr>
                <a:xfrm>
                  <a:off x="4852757" y="6197600"/>
                  <a:ext cx="6134955" cy="683266"/>
                </a:xfrm>
                <a:prstGeom prst="rect">
                  <a:avLst/>
                </a:prstGeom>
              </p:spPr>
            </p:pic>
          </p:grpSp>
        </p:grpSp>
        <p:sp>
          <p:nvSpPr>
            <p:cNvPr id="74" name="Rectangle 73"/>
            <p:cNvSpPr/>
            <p:nvPr/>
          </p:nvSpPr>
          <p:spPr>
            <a:xfrm>
              <a:off x="2886076" y="1847117"/>
              <a:ext cx="4899873" cy="5010884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84" name="ZoneTexte 83"/>
          <p:cNvSpPr txBox="1"/>
          <p:nvPr/>
        </p:nvSpPr>
        <p:spPr>
          <a:xfrm>
            <a:off x="5244390" y="25616"/>
            <a:ext cx="442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 smtClean="0"/>
              <a:t>Proposition de nouvelle fiche</a:t>
            </a:r>
          </a:p>
        </p:txBody>
      </p:sp>
      <p:sp>
        <p:nvSpPr>
          <p:cNvPr id="85" name="Cœur 84"/>
          <p:cNvSpPr/>
          <p:nvPr/>
        </p:nvSpPr>
        <p:spPr>
          <a:xfrm>
            <a:off x="3555034" y="100440"/>
            <a:ext cx="194623" cy="172294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6" name="Cœur 85"/>
          <p:cNvSpPr/>
          <p:nvPr/>
        </p:nvSpPr>
        <p:spPr>
          <a:xfrm>
            <a:off x="6344741" y="355864"/>
            <a:ext cx="194623" cy="172294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87" name="ZoneTexte 86"/>
          <p:cNvSpPr txBox="1"/>
          <p:nvPr/>
        </p:nvSpPr>
        <p:spPr>
          <a:xfrm>
            <a:off x="5415045" y="787856"/>
            <a:ext cx="198523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50" dirty="0" smtClean="0"/>
              <a:t>L’encadré et les textes en vert = éléments à ajouter aux fiches.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50" dirty="0" smtClean="0"/>
              <a:t>N.B. : les éléments ajoutés proviennent de la fiche d’activité du cours 109-103.</a:t>
            </a:r>
          </a:p>
        </p:txBody>
      </p:sp>
      <p:sp>
        <p:nvSpPr>
          <p:cNvPr id="88" name="ZoneTexte 87"/>
          <p:cNvSpPr txBox="1"/>
          <p:nvPr/>
        </p:nvSpPr>
        <p:spPr>
          <a:xfrm>
            <a:off x="8934446" y="1287929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(exercices </a:t>
            </a:r>
            <a:r>
              <a:rPr lang="fr-CA" sz="900" b="1" dirty="0" err="1" smtClean="0">
                <a:solidFill>
                  <a:srgbClr val="00B050"/>
                </a:solidFill>
              </a:rPr>
              <a:t>aérobiques</a:t>
            </a:r>
            <a:r>
              <a:rPr lang="fr-CA" sz="900" b="1" dirty="0" smtClean="0">
                <a:solidFill>
                  <a:srgbClr val="00B050"/>
                </a:solidFill>
              </a:rPr>
              <a:t> légers, étirements dynamiques) </a:t>
            </a:r>
            <a:r>
              <a:rPr lang="fr-CA" sz="900" b="1" dirty="0" smtClean="0"/>
              <a:t>:</a:t>
            </a:r>
            <a:endParaRPr lang="fr-CA" sz="900" b="1" dirty="0"/>
          </a:p>
        </p:txBody>
      </p:sp>
      <p:sp>
        <p:nvSpPr>
          <p:cNvPr id="89" name="ZoneTexte 88"/>
          <p:cNvSpPr txBox="1"/>
          <p:nvPr/>
        </p:nvSpPr>
        <p:spPr>
          <a:xfrm>
            <a:off x="8708151" y="267202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(quelle est la distance totale parcourue)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90" name="ZoneTexte 89"/>
          <p:cNvSpPr txBox="1"/>
          <p:nvPr/>
        </p:nvSpPr>
        <p:spPr>
          <a:xfrm>
            <a:off x="9020380" y="423451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(étirements statiques)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92" name="Rectangle 91"/>
          <p:cNvSpPr/>
          <p:nvPr/>
        </p:nvSpPr>
        <p:spPr>
          <a:xfrm>
            <a:off x="372868" y="3012827"/>
            <a:ext cx="4485082" cy="9414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" name="ZoneTexte 2"/>
          <p:cNvSpPr txBox="1"/>
          <p:nvPr/>
        </p:nvSpPr>
        <p:spPr>
          <a:xfrm>
            <a:off x="5382706" y="3550063"/>
            <a:ext cx="1985233" cy="116955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 smtClean="0"/>
              <a:t>N.B</a:t>
            </a:r>
            <a:r>
              <a:rPr lang="fr-CA" sz="1000" i="1" dirty="0"/>
              <a:t>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5" name="Connecteur droit 4"/>
          <p:cNvCxnSpPr/>
          <p:nvPr/>
        </p:nvCxnSpPr>
        <p:spPr>
          <a:xfrm flipH="1" flipV="1">
            <a:off x="7241756" y="3665352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95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43500" y="3143250"/>
            <a:ext cx="6877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 smtClean="0"/>
              <a:t>Module 2</a:t>
            </a:r>
            <a:endParaRPr lang="fr-CA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263900" y="3728025"/>
            <a:ext cx="5448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Proposition de nouvelle fiche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d’activité cardiovasculaire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</a:t>
            </a:r>
            <a:r>
              <a:rPr lang="fr-CA" dirty="0" smtClean="0"/>
              <a:t>’activité musculaire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d’activité de flexibilité</a:t>
            </a:r>
            <a:endParaRPr lang="fr-CA" dirty="0"/>
          </a:p>
        </p:txBody>
      </p:sp>
      <p:sp>
        <p:nvSpPr>
          <p:cNvPr id="5" name="Cœur 4"/>
          <p:cNvSpPr/>
          <p:nvPr/>
        </p:nvSpPr>
        <p:spPr>
          <a:xfrm>
            <a:off x="6114597" y="4109555"/>
            <a:ext cx="229585" cy="203245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Nuage 5"/>
          <p:cNvSpPr/>
          <p:nvPr/>
        </p:nvSpPr>
        <p:spPr>
          <a:xfrm>
            <a:off x="5587999" y="4383314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Forme libre 6"/>
          <p:cNvSpPr/>
          <p:nvPr/>
        </p:nvSpPr>
        <p:spPr>
          <a:xfrm>
            <a:off x="5780668" y="4635972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8524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e 4"/>
          <p:cNvGrpSpPr/>
          <p:nvPr/>
        </p:nvGrpSpPr>
        <p:grpSpPr>
          <a:xfrm rot="5400000">
            <a:off x="4993223" y="1485206"/>
            <a:ext cx="9735302" cy="4747314"/>
            <a:chOff x="524055" y="1847117"/>
            <a:chExt cx="10275805" cy="5010884"/>
          </a:xfrm>
        </p:grpSpPr>
        <p:grpSp>
          <p:nvGrpSpPr>
            <p:cNvPr id="6" name="Groupe 5"/>
            <p:cNvGrpSpPr/>
            <p:nvPr/>
          </p:nvGrpSpPr>
          <p:grpSpPr>
            <a:xfrm rot="16200000">
              <a:off x="3213332" y="-801064"/>
              <a:ext cx="4897251" cy="10275805"/>
              <a:chOff x="233935" y="-3830163"/>
              <a:chExt cx="4897251" cy="10275805"/>
            </a:xfrm>
          </p:grpSpPr>
          <p:pic>
            <p:nvPicPr>
              <p:cNvPr id="8" name="Image 7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8760"/>
              <a:stretch/>
            </p:blipFill>
            <p:spPr>
              <a:xfrm>
                <a:off x="256314" y="-3830163"/>
                <a:ext cx="4824202" cy="2480731"/>
              </a:xfrm>
              <a:prstGeom prst="rect">
                <a:avLst/>
              </a:prstGeom>
            </p:spPr>
          </p:pic>
          <p:grpSp>
            <p:nvGrpSpPr>
              <p:cNvPr id="9" name="Groupe 8"/>
              <p:cNvGrpSpPr/>
              <p:nvPr/>
            </p:nvGrpSpPr>
            <p:grpSpPr>
              <a:xfrm>
                <a:off x="266709" y="3422718"/>
                <a:ext cx="4839207" cy="3022924"/>
                <a:chOff x="241309" y="2306075"/>
                <a:chExt cx="4839207" cy="3022924"/>
              </a:xfrm>
            </p:grpSpPr>
            <p:pic>
              <p:nvPicPr>
                <p:cNvPr id="15" name="Image 14"/>
                <p:cNvPicPr>
                  <a:picLocks noChangeAspect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923"/>
                <a:stretch/>
              </p:blipFill>
              <p:spPr>
                <a:xfrm>
                  <a:off x="241309" y="3157199"/>
                  <a:ext cx="4839207" cy="2171800"/>
                </a:xfrm>
                <a:prstGeom prst="rect">
                  <a:avLst/>
                </a:prstGeom>
              </p:spPr>
            </p:pic>
            <p:pic>
              <p:nvPicPr>
                <p:cNvPr id="16" name="Image 15"/>
                <p:cNvPicPr>
                  <a:picLocks noChangeAspect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55345"/>
                <a:stretch/>
              </p:blipFill>
              <p:spPr>
                <a:xfrm>
                  <a:off x="241309" y="2306075"/>
                  <a:ext cx="4831705" cy="881131"/>
                </a:xfrm>
                <a:prstGeom prst="rect">
                  <a:avLst/>
                </a:prstGeom>
              </p:spPr>
            </p:pic>
          </p:grpSp>
          <p:grpSp>
            <p:nvGrpSpPr>
              <p:cNvPr id="10" name="Groupe 9"/>
              <p:cNvGrpSpPr/>
              <p:nvPr/>
            </p:nvGrpSpPr>
            <p:grpSpPr>
              <a:xfrm>
                <a:off x="233935" y="-1363490"/>
                <a:ext cx="4897251" cy="4795221"/>
                <a:chOff x="4833680" y="845744"/>
                <a:chExt cx="6163535" cy="6035122"/>
              </a:xfrm>
            </p:grpSpPr>
            <p:pic>
              <p:nvPicPr>
                <p:cNvPr id="11" name="Image 10"/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83514" b="4868"/>
                <a:stretch/>
              </p:blipFill>
              <p:spPr>
                <a:xfrm>
                  <a:off x="4852280" y="845744"/>
                  <a:ext cx="6134956" cy="453772"/>
                </a:xfrm>
                <a:prstGeom prst="rect">
                  <a:avLst/>
                </a:prstGeom>
              </p:spPr>
            </p:pic>
            <p:pic>
              <p:nvPicPr>
                <p:cNvPr id="12" name="Image 11"/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9425"/>
                <a:stretch/>
              </p:blipFill>
              <p:spPr>
                <a:xfrm>
                  <a:off x="4833680" y="1269355"/>
                  <a:ext cx="6163535" cy="2510871"/>
                </a:xfrm>
                <a:prstGeom prst="rect">
                  <a:avLst/>
                </a:prstGeom>
              </p:spPr>
            </p:pic>
            <p:pic>
              <p:nvPicPr>
                <p:cNvPr id="13" name="Image 12"/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216" b="6871"/>
                <a:stretch/>
              </p:blipFill>
              <p:spPr>
                <a:xfrm>
                  <a:off x="4880861" y="3773714"/>
                  <a:ext cx="6087325" cy="2465838"/>
                </a:xfrm>
                <a:prstGeom prst="rect">
                  <a:avLst/>
                </a:prstGeom>
              </p:spPr>
            </p:pic>
            <p:pic>
              <p:nvPicPr>
                <p:cNvPr id="14" name="Image 13"/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4262" b="48202"/>
                <a:stretch/>
              </p:blipFill>
              <p:spPr>
                <a:xfrm>
                  <a:off x="4852757" y="6197600"/>
                  <a:ext cx="6134955" cy="683266"/>
                </a:xfrm>
                <a:prstGeom prst="rect">
                  <a:avLst/>
                </a:prstGeom>
              </p:spPr>
            </p:pic>
          </p:grpSp>
        </p:grpSp>
        <p:sp>
          <p:nvSpPr>
            <p:cNvPr id="7" name="Rectangle 6"/>
            <p:cNvSpPr/>
            <p:nvPr/>
          </p:nvSpPr>
          <p:spPr>
            <a:xfrm>
              <a:off x="2886076" y="1847117"/>
              <a:ext cx="4899873" cy="5010884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sp>
        <p:nvSpPr>
          <p:cNvPr id="17" name="ZoneTexte 16"/>
          <p:cNvSpPr txBox="1"/>
          <p:nvPr/>
        </p:nvSpPr>
        <p:spPr>
          <a:xfrm>
            <a:off x="5244390" y="25616"/>
            <a:ext cx="442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b="1" dirty="0" smtClean="0"/>
              <a:t>Proposition de nouvelle fiche</a:t>
            </a:r>
          </a:p>
        </p:txBody>
      </p:sp>
      <p:sp>
        <p:nvSpPr>
          <p:cNvPr id="18" name="Cœur 17"/>
          <p:cNvSpPr/>
          <p:nvPr/>
        </p:nvSpPr>
        <p:spPr>
          <a:xfrm>
            <a:off x="6141773" y="318034"/>
            <a:ext cx="194623" cy="172294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19" name="ZoneTexte 18"/>
          <p:cNvSpPr txBox="1"/>
          <p:nvPr/>
        </p:nvSpPr>
        <p:spPr>
          <a:xfrm>
            <a:off x="5297116" y="490328"/>
            <a:ext cx="19852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CA" sz="1050" dirty="0" smtClean="0"/>
              <a:t>Il s’agit de la même fiche d’activité cardiovasculaire que celle proposée pour le module 1.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8934446" y="1287929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(exercices </a:t>
            </a:r>
            <a:r>
              <a:rPr lang="fr-CA" sz="900" b="1" dirty="0" err="1" smtClean="0">
                <a:solidFill>
                  <a:srgbClr val="00B050"/>
                </a:solidFill>
              </a:rPr>
              <a:t>aérobiques</a:t>
            </a:r>
            <a:r>
              <a:rPr lang="fr-CA" sz="900" b="1" dirty="0" smtClean="0">
                <a:solidFill>
                  <a:srgbClr val="00B050"/>
                </a:solidFill>
              </a:rPr>
              <a:t> légers, étirements dynamiques) </a:t>
            </a:r>
            <a:r>
              <a:rPr lang="fr-CA" sz="900" b="1" dirty="0" smtClean="0"/>
              <a:t>:</a:t>
            </a:r>
            <a:endParaRPr lang="fr-CA" sz="9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8708151" y="267202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(quelle est la distance totale parcourue)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9020380" y="4234512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(étirements statiques)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5382706" y="3550063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24" name="Connecteur droit 23"/>
          <p:cNvCxnSpPr/>
          <p:nvPr/>
        </p:nvCxnSpPr>
        <p:spPr>
          <a:xfrm flipH="1" flipV="1">
            <a:off x="7241756" y="3665352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20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-5664"/>
            <a:ext cx="442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/>
              <a:t>Fiche </a:t>
            </a:r>
            <a:r>
              <a:rPr lang="fr-CA" sz="1400" b="1" dirty="0" smtClean="0"/>
              <a:t>d’activité </a:t>
            </a:r>
            <a:r>
              <a:rPr lang="fr-CA" sz="1400" b="1" u="sng" dirty="0" smtClean="0"/>
              <a:t>musculaire</a:t>
            </a:r>
            <a:r>
              <a:rPr lang="fr-CA" sz="1400" dirty="0" smtClean="0"/>
              <a:t> actuelle</a:t>
            </a:r>
            <a:endParaRPr lang="fr-CA" sz="1400" i="1" dirty="0"/>
          </a:p>
        </p:txBody>
      </p:sp>
      <p:grpSp>
        <p:nvGrpSpPr>
          <p:cNvPr id="5" name="Groupe 4"/>
          <p:cNvGrpSpPr/>
          <p:nvPr/>
        </p:nvGrpSpPr>
        <p:grpSpPr>
          <a:xfrm>
            <a:off x="-55352" y="409835"/>
            <a:ext cx="4913302" cy="6448166"/>
            <a:chOff x="215893" y="788049"/>
            <a:chExt cx="4521650" cy="5934165"/>
          </a:xfrm>
        </p:grpSpPr>
        <p:grpSp>
          <p:nvGrpSpPr>
            <p:cNvPr id="6" name="Groupe 5"/>
            <p:cNvGrpSpPr/>
            <p:nvPr/>
          </p:nvGrpSpPr>
          <p:grpSpPr>
            <a:xfrm>
              <a:off x="305793" y="788049"/>
              <a:ext cx="4389932" cy="5934165"/>
              <a:chOff x="29851" y="852898"/>
              <a:chExt cx="5088053" cy="6877861"/>
            </a:xfrm>
          </p:grpSpPr>
          <p:pic>
            <p:nvPicPr>
              <p:cNvPr id="8" name="Image 7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6038"/>
              <a:stretch/>
            </p:blipFill>
            <p:spPr>
              <a:xfrm>
                <a:off x="32572" y="5629200"/>
                <a:ext cx="5085332" cy="2101559"/>
              </a:xfrm>
              <a:prstGeom prst="rect">
                <a:avLst/>
              </a:prstGeom>
            </p:spPr>
          </p:pic>
          <p:pic>
            <p:nvPicPr>
              <p:cNvPr id="9" name="Image 8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861"/>
              <a:stretch/>
            </p:blipFill>
            <p:spPr>
              <a:xfrm>
                <a:off x="41472" y="852898"/>
                <a:ext cx="5066907" cy="2928527"/>
              </a:xfrm>
              <a:prstGeom prst="rect">
                <a:avLst/>
              </a:prstGeom>
            </p:spPr>
          </p:pic>
          <p:pic>
            <p:nvPicPr>
              <p:cNvPr id="10" name="Image 9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5459"/>
              <a:stretch/>
            </p:blipFill>
            <p:spPr>
              <a:xfrm>
                <a:off x="29851" y="3739824"/>
                <a:ext cx="5055481" cy="1884800"/>
              </a:xfrm>
              <a:prstGeom prst="rect">
                <a:avLst/>
              </a:prstGeom>
            </p:spPr>
          </p:pic>
        </p:grpSp>
        <p:sp>
          <p:nvSpPr>
            <p:cNvPr id="7" name="Rectangle 6"/>
            <p:cNvSpPr/>
            <p:nvPr/>
          </p:nvSpPr>
          <p:spPr>
            <a:xfrm>
              <a:off x="215893" y="2937932"/>
              <a:ext cx="4521650" cy="277135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</p:grpSp>
      <p:cxnSp>
        <p:nvCxnSpPr>
          <p:cNvPr id="14" name="Connecteur droit 13"/>
          <p:cNvCxnSpPr/>
          <p:nvPr/>
        </p:nvCxnSpPr>
        <p:spPr>
          <a:xfrm flipV="1">
            <a:off x="-55352" y="2745935"/>
            <a:ext cx="4913302" cy="30113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-55352" y="2745935"/>
            <a:ext cx="4913302" cy="30113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Nuage 16"/>
          <p:cNvSpPr/>
          <p:nvPr/>
        </p:nvSpPr>
        <p:spPr>
          <a:xfrm>
            <a:off x="2738337" y="37125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18" name="Groupe 17"/>
          <p:cNvGrpSpPr/>
          <p:nvPr/>
        </p:nvGrpSpPr>
        <p:grpSpPr>
          <a:xfrm>
            <a:off x="7373880" y="-1419042"/>
            <a:ext cx="4498621" cy="9013464"/>
            <a:chOff x="926507" y="-354774"/>
            <a:chExt cx="4798403" cy="9614107"/>
          </a:xfrm>
        </p:grpSpPr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951"/>
            <a:stretch/>
          </p:blipFill>
          <p:spPr>
            <a:xfrm>
              <a:off x="926507" y="8245295"/>
              <a:ext cx="4798403" cy="1014038"/>
            </a:xfrm>
            <a:prstGeom prst="rect">
              <a:avLst/>
            </a:prstGeom>
          </p:spPr>
        </p:pic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0285"/>
            <a:stretch/>
          </p:blipFill>
          <p:spPr>
            <a:xfrm>
              <a:off x="946825" y="-354774"/>
              <a:ext cx="4768196" cy="2333630"/>
            </a:xfrm>
            <a:prstGeom prst="rect">
              <a:avLst/>
            </a:prstGeom>
          </p:spPr>
        </p:pic>
      </p:grp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426" b="20831"/>
          <a:stretch/>
        </p:blipFill>
        <p:spPr>
          <a:xfrm>
            <a:off x="7393177" y="5189866"/>
            <a:ext cx="4461561" cy="757773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378" b="44195"/>
          <a:stretch/>
        </p:blipFill>
        <p:spPr>
          <a:xfrm>
            <a:off x="7389548" y="5931280"/>
            <a:ext cx="4454633" cy="706386"/>
          </a:xfrm>
          <a:prstGeom prst="rect">
            <a:avLst/>
          </a:prstGeom>
        </p:spPr>
      </p:pic>
      <p:grpSp>
        <p:nvGrpSpPr>
          <p:cNvPr id="23" name="Groupe 22"/>
          <p:cNvGrpSpPr/>
          <p:nvPr/>
        </p:nvGrpSpPr>
        <p:grpSpPr>
          <a:xfrm>
            <a:off x="7375957" y="797729"/>
            <a:ext cx="4503836" cy="4396571"/>
            <a:chOff x="4833680" y="845744"/>
            <a:chExt cx="6163535" cy="6016741"/>
          </a:xfrm>
        </p:grpSpPr>
        <p:pic>
          <p:nvPicPr>
            <p:cNvPr id="24" name="Image 23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3514" b="4868"/>
            <a:stretch/>
          </p:blipFill>
          <p:spPr>
            <a:xfrm>
              <a:off x="4852280" y="845744"/>
              <a:ext cx="6134956" cy="453772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425"/>
            <a:stretch/>
          </p:blipFill>
          <p:spPr>
            <a:xfrm>
              <a:off x="4833680" y="1269355"/>
              <a:ext cx="6163535" cy="2510871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216" b="6871"/>
            <a:stretch/>
          </p:blipFill>
          <p:spPr>
            <a:xfrm>
              <a:off x="4880861" y="3773714"/>
              <a:ext cx="6087325" cy="2465838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262" b="48673"/>
            <a:stretch/>
          </p:blipFill>
          <p:spPr>
            <a:xfrm>
              <a:off x="4852758" y="6197600"/>
              <a:ext cx="6134956" cy="664885"/>
            </a:xfrm>
            <a:prstGeom prst="rect">
              <a:avLst/>
            </a:prstGeom>
          </p:spPr>
        </p:pic>
      </p:grpSp>
      <p:sp>
        <p:nvSpPr>
          <p:cNvPr id="28" name="Rectangle 27"/>
          <p:cNvSpPr/>
          <p:nvPr/>
        </p:nvSpPr>
        <p:spPr>
          <a:xfrm rot="5400000">
            <a:off x="6691713" y="1340579"/>
            <a:ext cx="5844374" cy="47498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9" name="ZoneTexte 28"/>
          <p:cNvSpPr txBox="1"/>
          <p:nvPr/>
        </p:nvSpPr>
        <p:spPr>
          <a:xfrm>
            <a:off x="8713648" y="764260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(exercices </a:t>
            </a:r>
            <a:r>
              <a:rPr lang="fr-CA" sz="900" b="1" dirty="0" err="1" smtClean="0">
                <a:solidFill>
                  <a:srgbClr val="00B050"/>
                </a:solidFill>
              </a:rPr>
              <a:t>aérobiques</a:t>
            </a:r>
            <a:r>
              <a:rPr lang="fr-CA" sz="900" b="1" dirty="0" smtClean="0">
                <a:solidFill>
                  <a:srgbClr val="00B050"/>
                </a:solidFill>
              </a:rPr>
              <a:t> légers, étirements dynamiques) </a:t>
            </a:r>
            <a:r>
              <a:rPr lang="fr-CA" sz="900" b="1" dirty="0" smtClean="0"/>
              <a:t>:</a:t>
            </a:r>
            <a:endParaRPr lang="fr-CA" sz="900" b="1" dirty="0"/>
          </a:p>
        </p:txBody>
      </p:sp>
      <p:sp>
        <p:nvSpPr>
          <p:cNvPr id="30" name="Rectangle 29"/>
          <p:cNvSpPr/>
          <p:nvPr/>
        </p:nvSpPr>
        <p:spPr>
          <a:xfrm>
            <a:off x="8487427" y="2094294"/>
            <a:ext cx="35293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900" b="1" dirty="0">
                <a:solidFill>
                  <a:srgbClr val="00B050"/>
                </a:solidFill>
              </a:rPr>
              <a:t>(exercices musculaires, muscles sollicités, séries, </a:t>
            </a:r>
            <a:r>
              <a:rPr lang="fr-CA" sz="900" b="1" dirty="0" smtClean="0">
                <a:solidFill>
                  <a:srgbClr val="00B050"/>
                </a:solidFill>
              </a:rPr>
              <a:t>temps de repos entre les séries, répétitions</a:t>
            </a:r>
            <a:r>
              <a:rPr lang="fr-CA" sz="900" b="1" dirty="0">
                <a:solidFill>
                  <a:srgbClr val="00B050"/>
                </a:solidFill>
              </a:rPr>
              <a:t>, charge) 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8783314" y="3608034"/>
            <a:ext cx="31745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900" b="1" dirty="0" smtClean="0">
                <a:solidFill>
                  <a:srgbClr val="00B050"/>
                </a:solidFill>
              </a:rPr>
              <a:t>(étirements statiques)</a:t>
            </a:r>
            <a:r>
              <a:rPr lang="fr-CA" sz="900" b="1" dirty="0" smtClean="0"/>
              <a:t> :</a:t>
            </a:r>
            <a:endParaRPr lang="fr-CA" sz="900" b="1" dirty="0"/>
          </a:p>
        </p:txBody>
      </p:sp>
      <p:cxnSp>
        <p:nvCxnSpPr>
          <p:cNvPr id="32" name="Connecteur droit 31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320651" y="85556"/>
            <a:ext cx="20553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200" b="1" dirty="0"/>
              <a:t>Proposition de nouvelle fiche</a:t>
            </a:r>
          </a:p>
        </p:txBody>
      </p:sp>
      <p:sp>
        <p:nvSpPr>
          <p:cNvPr id="34" name="Nuage 33"/>
          <p:cNvSpPr/>
          <p:nvPr/>
        </p:nvSpPr>
        <p:spPr>
          <a:xfrm>
            <a:off x="6099174" y="390446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5" name="ZoneTexte 34"/>
          <p:cNvSpPr txBox="1"/>
          <p:nvPr/>
        </p:nvSpPr>
        <p:spPr>
          <a:xfrm>
            <a:off x="5382706" y="2939611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36" name="Connecteur droit 35"/>
          <p:cNvCxnSpPr/>
          <p:nvPr/>
        </p:nvCxnSpPr>
        <p:spPr>
          <a:xfrm flipH="1" flipV="1">
            <a:off x="7241756" y="3054900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2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/>
        </p:nvCxnSpPr>
        <p:spPr>
          <a:xfrm>
            <a:off x="5271716" y="0"/>
            <a:ext cx="25400" cy="68580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605139" y="-2845942"/>
            <a:ext cx="4515462" cy="11293035"/>
            <a:chOff x="-749283" y="1611450"/>
            <a:chExt cx="6165119" cy="15418778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8173" y="4965700"/>
              <a:ext cx="6154009" cy="2686425"/>
            </a:xfrm>
            <a:prstGeom prst="rect">
              <a:avLst/>
            </a:prstGeom>
          </p:spPr>
        </p:pic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4999" y="7652125"/>
              <a:ext cx="6144482" cy="1619476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39762" y="9271601"/>
              <a:ext cx="6154009" cy="1448002"/>
            </a:xfrm>
            <a:prstGeom prst="rect">
              <a:avLst/>
            </a:prstGeom>
          </p:spPr>
        </p:pic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1540" y="10668803"/>
              <a:ext cx="6125430" cy="1562318"/>
            </a:xfrm>
            <a:prstGeom prst="rect">
              <a:avLst/>
            </a:prstGeom>
          </p:spPr>
        </p:pic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1540" y="12181327"/>
              <a:ext cx="6134956" cy="2381582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49283" y="14562909"/>
              <a:ext cx="6154009" cy="2467319"/>
            </a:xfrm>
            <a:prstGeom prst="rect">
              <a:avLst/>
            </a:prstGeom>
          </p:spPr>
        </p:pic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172"/>
            <a:stretch/>
          </p:blipFill>
          <p:spPr>
            <a:xfrm>
              <a:off x="-733409" y="1611450"/>
              <a:ext cx="6144482" cy="3417750"/>
            </a:xfrm>
            <a:prstGeom prst="rect">
              <a:avLst/>
            </a:prstGeom>
          </p:spPr>
        </p:pic>
      </p:grpSp>
      <p:sp>
        <p:nvSpPr>
          <p:cNvPr id="21" name="Rectangle 20"/>
          <p:cNvSpPr/>
          <p:nvPr/>
        </p:nvSpPr>
        <p:spPr>
          <a:xfrm rot="5400000">
            <a:off x="-767981" y="1829299"/>
            <a:ext cx="6973398" cy="43749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31" name="Connecteur droit 30"/>
          <p:cNvCxnSpPr/>
          <p:nvPr/>
        </p:nvCxnSpPr>
        <p:spPr>
          <a:xfrm>
            <a:off x="531218" y="530099"/>
            <a:ext cx="4375000" cy="69733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flipH="1">
            <a:off x="531219" y="530099"/>
            <a:ext cx="4374999" cy="68866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 rot="16200000">
            <a:off x="-1962390" y="778811"/>
            <a:ext cx="442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400" dirty="0" smtClean="0"/>
              <a:t>Fiche </a:t>
            </a:r>
            <a:r>
              <a:rPr lang="fr-CA" sz="1400" b="1" dirty="0" smtClean="0"/>
              <a:t>d’activité </a:t>
            </a:r>
            <a:r>
              <a:rPr lang="fr-CA" sz="1400" b="1" u="sng" dirty="0" smtClean="0"/>
              <a:t>flexibilité </a:t>
            </a:r>
            <a:r>
              <a:rPr lang="fr-CA" sz="1400" dirty="0" smtClean="0"/>
              <a:t>actuelle</a:t>
            </a:r>
            <a:endParaRPr lang="fr-CA" sz="1400" i="1" dirty="0"/>
          </a:p>
        </p:txBody>
      </p:sp>
      <p:sp>
        <p:nvSpPr>
          <p:cNvPr id="35" name="Forme libre 34"/>
          <p:cNvSpPr/>
          <p:nvPr/>
        </p:nvSpPr>
        <p:spPr>
          <a:xfrm>
            <a:off x="125022" y="151058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grpSp>
        <p:nvGrpSpPr>
          <p:cNvPr id="36" name="Groupe 35"/>
          <p:cNvGrpSpPr/>
          <p:nvPr/>
        </p:nvGrpSpPr>
        <p:grpSpPr>
          <a:xfrm>
            <a:off x="7239000" y="-2473398"/>
            <a:ext cx="4749800" cy="9890169"/>
            <a:chOff x="7239000" y="-2473398"/>
            <a:chExt cx="4749800" cy="9890169"/>
          </a:xfrm>
        </p:grpSpPr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2426" b="20831"/>
            <a:stretch/>
          </p:blipFill>
          <p:spPr>
            <a:xfrm>
              <a:off x="7393177" y="5189866"/>
              <a:ext cx="4461561" cy="757773"/>
            </a:xfrm>
            <a:prstGeom prst="rect">
              <a:avLst/>
            </a:prstGeom>
          </p:spPr>
        </p:pic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0378" b="44195"/>
            <a:stretch/>
          </p:blipFill>
          <p:spPr>
            <a:xfrm>
              <a:off x="7389548" y="5931280"/>
              <a:ext cx="4454633" cy="706386"/>
            </a:xfrm>
            <a:prstGeom prst="rect">
              <a:avLst/>
            </a:prstGeom>
          </p:spPr>
        </p:pic>
        <p:pic>
          <p:nvPicPr>
            <p:cNvPr id="39" name="Image 38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461"/>
            <a:stretch/>
          </p:blipFill>
          <p:spPr>
            <a:xfrm>
              <a:off x="7380844" y="6611901"/>
              <a:ext cx="4507325" cy="804870"/>
            </a:xfrm>
            <a:prstGeom prst="rect">
              <a:avLst/>
            </a:prstGeom>
          </p:spPr>
        </p:pic>
        <p:grpSp>
          <p:nvGrpSpPr>
            <p:cNvPr id="40" name="Groupe 39"/>
            <p:cNvGrpSpPr/>
            <p:nvPr/>
          </p:nvGrpSpPr>
          <p:grpSpPr>
            <a:xfrm>
              <a:off x="7351256" y="-2473398"/>
              <a:ext cx="4507325" cy="3260958"/>
              <a:chOff x="866370" y="491892"/>
              <a:chExt cx="4507325" cy="3260958"/>
            </a:xfrm>
          </p:grpSpPr>
          <p:pic>
            <p:nvPicPr>
              <p:cNvPr id="50" name="Image 49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9126"/>
              <a:stretch/>
            </p:blipFill>
            <p:spPr>
              <a:xfrm>
                <a:off x="866370" y="2948615"/>
                <a:ext cx="4507325" cy="804235"/>
              </a:xfrm>
              <a:prstGeom prst="rect">
                <a:avLst/>
              </a:prstGeom>
            </p:spPr>
          </p:pic>
          <p:pic>
            <p:nvPicPr>
              <p:cNvPr id="51" name="Image 50"/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172"/>
              <a:stretch/>
            </p:blipFill>
            <p:spPr>
              <a:xfrm>
                <a:off x="869859" y="491892"/>
                <a:ext cx="4500347" cy="2503231"/>
              </a:xfrm>
              <a:prstGeom prst="rect">
                <a:avLst/>
              </a:prstGeom>
            </p:spPr>
          </p:pic>
        </p:grpSp>
        <p:grpSp>
          <p:nvGrpSpPr>
            <p:cNvPr id="41" name="Groupe 40"/>
            <p:cNvGrpSpPr/>
            <p:nvPr/>
          </p:nvGrpSpPr>
          <p:grpSpPr>
            <a:xfrm>
              <a:off x="7375957" y="797729"/>
              <a:ext cx="4503836" cy="4396571"/>
              <a:chOff x="4833680" y="845744"/>
              <a:chExt cx="6163535" cy="6016741"/>
            </a:xfrm>
          </p:grpSpPr>
          <p:pic>
            <p:nvPicPr>
              <p:cNvPr id="46" name="Image 45"/>
              <p:cNvPicPr>
                <a:picLocks noChangeAspect="1"/>
              </p:cNvPicPr>
              <p:nvPr/>
            </p:nvPicPr>
            <p:blipFill rotWithShape="1"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3514" b="4868"/>
              <a:stretch/>
            </p:blipFill>
            <p:spPr>
              <a:xfrm>
                <a:off x="4852280" y="845744"/>
                <a:ext cx="6134956" cy="453772"/>
              </a:xfrm>
              <a:prstGeom prst="rect">
                <a:avLst/>
              </a:prstGeom>
            </p:spPr>
          </p:pic>
          <p:pic>
            <p:nvPicPr>
              <p:cNvPr id="47" name="Image 46"/>
              <p:cNvPicPr>
                <a:picLocks noChangeAspect="1"/>
              </p:cNvPicPr>
              <p:nvPr/>
            </p:nvPicPr>
            <p:blipFill rotWithShape="1"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425"/>
              <a:stretch/>
            </p:blipFill>
            <p:spPr>
              <a:xfrm>
                <a:off x="4833680" y="1269355"/>
                <a:ext cx="6163535" cy="2510871"/>
              </a:xfrm>
              <a:prstGeom prst="rect">
                <a:avLst/>
              </a:prstGeom>
            </p:spPr>
          </p:pic>
          <p:pic>
            <p:nvPicPr>
              <p:cNvPr id="48" name="Image 47"/>
              <p:cNvPicPr>
                <a:picLocks noChangeAspect="1"/>
              </p:cNvPicPr>
              <p:nvPr/>
            </p:nvPicPr>
            <p:blipFill rotWithShape="1"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9216" b="6871"/>
              <a:stretch/>
            </p:blipFill>
            <p:spPr>
              <a:xfrm>
                <a:off x="4880861" y="3773714"/>
                <a:ext cx="6087325" cy="2465838"/>
              </a:xfrm>
              <a:prstGeom prst="rect">
                <a:avLst/>
              </a:prstGeom>
            </p:spPr>
          </p:pic>
          <p:pic>
            <p:nvPicPr>
              <p:cNvPr id="49" name="Image 48"/>
              <p:cNvPicPr>
                <a:picLocks noChangeAspect="1"/>
              </p:cNvPicPr>
              <p:nvPr/>
            </p:nvPicPr>
            <p:blipFill rotWithShape="1"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4262" b="48673"/>
              <a:stretch/>
            </p:blipFill>
            <p:spPr>
              <a:xfrm>
                <a:off x="4852758" y="6197600"/>
                <a:ext cx="6134956" cy="664885"/>
              </a:xfrm>
              <a:prstGeom prst="rect">
                <a:avLst/>
              </a:prstGeom>
            </p:spPr>
          </p:pic>
        </p:grpSp>
        <p:sp>
          <p:nvSpPr>
            <p:cNvPr id="42" name="Rectangle 41"/>
            <p:cNvSpPr/>
            <p:nvPr/>
          </p:nvSpPr>
          <p:spPr>
            <a:xfrm rot="5400000">
              <a:off x="6691713" y="1340579"/>
              <a:ext cx="5844374" cy="4749800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8713648" y="764260"/>
              <a:ext cx="31745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900" b="1" dirty="0" smtClean="0">
                  <a:solidFill>
                    <a:srgbClr val="00B050"/>
                  </a:solidFill>
                </a:rPr>
                <a:t>(exercices </a:t>
              </a:r>
              <a:r>
                <a:rPr lang="fr-CA" sz="900" b="1" dirty="0" err="1" smtClean="0">
                  <a:solidFill>
                    <a:srgbClr val="00B050"/>
                  </a:solidFill>
                </a:rPr>
                <a:t>aérobiques</a:t>
              </a:r>
              <a:r>
                <a:rPr lang="fr-CA" sz="900" b="1" dirty="0" smtClean="0">
                  <a:solidFill>
                    <a:srgbClr val="00B050"/>
                  </a:solidFill>
                </a:rPr>
                <a:t> légers, étirements dynamiques) </a:t>
              </a:r>
              <a:r>
                <a:rPr lang="fr-CA" sz="900" b="1" dirty="0" smtClean="0"/>
                <a:t>:</a:t>
              </a:r>
              <a:endParaRPr lang="fr-CA" sz="900" b="1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487427" y="2094294"/>
              <a:ext cx="339606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CA" sz="900" b="1" dirty="0">
                  <a:solidFill>
                    <a:srgbClr val="00B050"/>
                  </a:solidFill>
                </a:rPr>
                <a:t>(description des étirements, muscles étirés, durée par </a:t>
              </a:r>
              <a:r>
                <a:rPr lang="fr-CA" sz="900" b="1" dirty="0" smtClean="0">
                  <a:solidFill>
                    <a:srgbClr val="00B050"/>
                  </a:solidFill>
                </a:rPr>
                <a:t>étirement, nombre de séries) </a:t>
              </a:r>
              <a:endParaRPr lang="fr-CA" sz="900" b="1" dirty="0">
                <a:solidFill>
                  <a:srgbClr val="00B050"/>
                </a:solidFill>
              </a:endParaRP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8783314" y="3608034"/>
              <a:ext cx="31745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900" b="1" dirty="0" smtClean="0">
                  <a:solidFill>
                    <a:srgbClr val="00B050"/>
                  </a:solidFill>
                </a:rPr>
                <a:t>(étirements statiques)</a:t>
              </a:r>
              <a:r>
                <a:rPr lang="fr-CA" sz="900" b="1" dirty="0" smtClean="0"/>
                <a:t> :</a:t>
              </a:r>
              <a:endParaRPr lang="fr-CA" sz="900" b="1" dirty="0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5320651" y="85556"/>
            <a:ext cx="205530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1200" b="1" dirty="0"/>
              <a:t>Proposition de nouvelle fiche</a:t>
            </a:r>
          </a:p>
        </p:txBody>
      </p:sp>
      <p:sp>
        <p:nvSpPr>
          <p:cNvPr id="53" name="Forme libre 52"/>
          <p:cNvSpPr/>
          <p:nvPr/>
        </p:nvSpPr>
        <p:spPr>
          <a:xfrm>
            <a:off x="6164367" y="461457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4" name="ZoneTexte 53"/>
          <p:cNvSpPr txBox="1"/>
          <p:nvPr/>
        </p:nvSpPr>
        <p:spPr>
          <a:xfrm>
            <a:off x="5382706" y="2955033"/>
            <a:ext cx="1985233" cy="116955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fr-CA" sz="1000" dirty="0"/>
              <a:t>(</a:t>
            </a:r>
            <a:r>
              <a:rPr lang="fr-CA" sz="1000" i="1" dirty="0"/>
              <a:t>N.B. : Votre activité doit durer un minimum de </a:t>
            </a:r>
            <a:r>
              <a:rPr lang="fr-CA" sz="1000" b="1" i="1" dirty="0"/>
              <a:t>30 minutes</a:t>
            </a:r>
            <a:r>
              <a:rPr lang="fr-CA" sz="1000" i="1" dirty="0"/>
              <a:t>.</a:t>
            </a:r>
            <a:endParaRPr lang="fr-CA" sz="1000" dirty="0"/>
          </a:p>
          <a:p>
            <a:r>
              <a:rPr lang="fr-CA" sz="1000" i="1" dirty="0"/>
              <a:t>Notez que ce 30 minutes n'inclut pas le temps que vous avez pris pour votre échauffement, ni le temps que vous avez pris pour votre retour au calme</a:t>
            </a:r>
            <a:r>
              <a:rPr lang="fr-CA" sz="1000" dirty="0"/>
              <a:t>). </a:t>
            </a:r>
          </a:p>
        </p:txBody>
      </p:sp>
      <p:cxnSp>
        <p:nvCxnSpPr>
          <p:cNvPr id="55" name="Connecteur droit 54"/>
          <p:cNvCxnSpPr/>
          <p:nvPr/>
        </p:nvCxnSpPr>
        <p:spPr>
          <a:xfrm flipH="1" flipV="1">
            <a:off x="7241756" y="3070322"/>
            <a:ext cx="822406" cy="14043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4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43500" y="3143250"/>
            <a:ext cx="6877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b="1" dirty="0" smtClean="0"/>
              <a:t>Module 3</a:t>
            </a:r>
            <a:endParaRPr lang="fr-CA" sz="32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263900" y="3728025"/>
            <a:ext cx="5448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Proposition de nouvelle fiche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d’activité cardiovasculaire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/>
              <a:t>d</a:t>
            </a:r>
            <a:r>
              <a:rPr lang="fr-CA" dirty="0" smtClean="0"/>
              <a:t>’activité musculaire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d’activité de flexibilité</a:t>
            </a:r>
            <a:endParaRPr lang="fr-CA" dirty="0"/>
          </a:p>
        </p:txBody>
      </p:sp>
      <p:sp>
        <p:nvSpPr>
          <p:cNvPr id="5" name="Cœur 4"/>
          <p:cNvSpPr/>
          <p:nvPr/>
        </p:nvSpPr>
        <p:spPr>
          <a:xfrm>
            <a:off x="6114597" y="4109555"/>
            <a:ext cx="229585" cy="203245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Nuage 5"/>
          <p:cNvSpPr/>
          <p:nvPr/>
        </p:nvSpPr>
        <p:spPr>
          <a:xfrm>
            <a:off x="5587999" y="4383314"/>
            <a:ext cx="337768" cy="187477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Forme libre 6"/>
          <p:cNvSpPr/>
          <p:nvPr/>
        </p:nvSpPr>
        <p:spPr>
          <a:xfrm>
            <a:off x="5780668" y="4635972"/>
            <a:ext cx="207382" cy="227200"/>
          </a:xfrm>
          <a:custGeom>
            <a:avLst/>
            <a:gdLst>
              <a:gd name="connsiteX0" fmla="*/ 609600 w 1034582"/>
              <a:gd name="connsiteY0" fmla="*/ 551747 h 1133449"/>
              <a:gd name="connsiteX1" fmla="*/ 304800 w 1034582"/>
              <a:gd name="connsiteY1" fmla="*/ 609804 h 1133449"/>
              <a:gd name="connsiteX2" fmla="*/ 116114 w 1034582"/>
              <a:gd name="connsiteY2" fmla="*/ 290490 h 1133449"/>
              <a:gd name="connsiteX3" fmla="*/ 304800 w 1034582"/>
              <a:gd name="connsiteY3" fmla="*/ 29233 h 1133449"/>
              <a:gd name="connsiteX4" fmla="*/ 667657 w 1034582"/>
              <a:gd name="connsiteY4" fmla="*/ 43747 h 1133449"/>
              <a:gd name="connsiteX5" fmla="*/ 1016000 w 1034582"/>
              <a:gd name="connsiteY5" fmla="*/ 363061 h 1133449"/>
              <a:gd name="connsiteX6" fmla="*/ 957943 w 1034582"/>
              <a:gd name="connsiteY6" fmla="*/ 783975 h 1133449"/>
              <a:gd name="connsiteX7" fmla="*/ 711200 w 1034582"/>
              <a:gd name="connsiteY7" fmla="*/ 1088775 h 1133449"/>
              <a:gd name="connsiteX8" fmla="*/ 203200 w 1034582"/>
              <a:gd name="connsiteY8" fmla="*/ 1088775 h 1133449"/>
              <a:gd name="connsiteX9" fmla="*/ 0 w 1034582"/>
              <a:gd name="connsiteY9" fmla="*/ 682375 h 1133449"/>
              <a:gd name="connsiteX10" fmla="*/ 0 w 1034582"/>
              <a:gd name="connsiteY10" fmla="*/ 682375 h 1133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34582" h="1133449">
                <a:moveTo>
                  <a:pt x="609600" y="551747"/>
                </a:moveTo>
                <a:cubicBezTo>
                  <a:pt x="498324" y="602547"/>
                  <a:pt x="387048" y="653347"/>
                  <a:pt x="304800" y="609804"/>
                </a:cubicBezTo>
                <a:cubicBezTo>
                  <a:pt x="222552" y="566261"/>
                  <a:pt x="116114" y="387252"/>
                  <a:pt x="116114" y="290490"/>
                </a:cubicBezTo>
                <a:cubicBezTo>
                  <a:pt x="116114" y="193728"/>
                  <a:pt x="212876" y="70357"/>
                  <a:pt x="304800" y="29233"/>
                </a:cubicBezTo>
                <a:cubicBezTo>
                  <a:pt x="396724" y="-11891"/>
                  <a:pt x="549124" y="-11891"/>
                  <a:pt x="667657" y="43747"/>
                </a:cubicBezTo>
                <a:cubicBezTo>
                  <a:pt x="786190" y="99385"/>
                  <a:pt x="967619" y="239690"/>
                  <a:pt x="1016000" y="363061"/>
                </a:cubicBezTo>
                <a:cubicBezTo>
                  <a:pt x="1064381" y="486432"/>
                  <a:pt x="1008743" y="663023"/>
                  <a:pt x="957943" y="783975"/>
                </a:cubicBezTo>
                <a:cubicBezTo>
                  <a:pt x="907143" y="904927"/>
                  <a:pt x="836991" y="1037975"/>
                  <a:pt x="711200" y="1088775"/>
                </a:cubicBezTo>
                <a:cubicBezTo>
                  <a:pt x="585409" y="1139575"/>
                  <a:pt x="321733" y="1156508"/>
                  <a:pt x="203200" y="1088775"/>
                </a:cubicBezTo>
                <a:cubicBezTo>
                  <a:pt x="84667" y="1021042"/>
                  <a:pt x="0" y="682375"/>
                  <a:pt x="0" y="682375"/>
                </a:cubicBezTo>
                <a:lnTo>
                  <a:pt x="0" y="682375"/>
                </a:ln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100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982</Words>
  <Application>Microsoft Office PowerPoint</Application>
  <PresentationFormat>Grand écran</PresentationFormat>
  <Paragraphs>123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Collège de Rosemont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ddipietro</dc:creator>
  <cp:lastModifiedBy>tnguyen</cp:lastModifiedBy>
  <cp:revision>68</cp:revision>
  <cp:lastPrinted>2016-02-09T15:16:47Z</cp:lastPrinted>
  <dcterms:created xsi:type="dcterms:W3CDTF">2016-02-04T21:38:07Z</dcterms:created>
  <dcterms:modified xsi:type="dcterms:W3CDTF">2016-11-03T17:55:55Z</dcterms:modified>
</cp:coreProperties>
</file>