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69" r:id="rId4"/>
    <p:sldId id="257" r:id="rId5"/>
    <p:sldId id="268" r:id="rId6"/>
    <p:sldId id="258" r:id="rId7"/>
    <p:sldId id="259" r:id="rId8"/>
    <p:sldId id="260" r:id="rId9"/>
    <p:sldId id="266" r:id="rId10"/>
    <p:sldId id="261" r:id="rId11"/>
    <p:sldId id="267" r:id="rId12"/>
    <p:sldId id="265" r:id="rId13"/>
    <p:sldId id="264" r:id="rId14"/>
    <p:sldId id="262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0CA9A2-E7E5-4E69-B048-0030802A11FD}" v="42" dt="2022-06-03T17:51:19.8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3" d="100"/>
          <a:sy n="153" d="100"/>
        </p:scale>
        <p:origin x="57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816EA-485E-4A1E-956F-55774B9D81CE}" type="datetimeFigureOut">
              <a:rPr lang="fr-CA" smtClean="0"/>
              <a:t>2022-06-03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0746A-CB9A-4ACB-BF66-6E2CA21AA97A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92446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816EA-485E-4A1E-956F-55774B9D81CE}" type="datetimeFigureOut">
              <a:rPr lang="fr-CA" smtClean="0"/>
              <a:t>2022-06-03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0746A-CB9A-4ACB-BF66-6E2CA21AA97A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32011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816EA-485E-4A1E-956F-55774B9D81CE}" type="datetimeFigureOut">
              <a:rPr lang="fr-CA" smtClean="0"/>
              <a:t>2022-06-03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0746A-CB9A-4ACB-BF66-6E2CA21AA97A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524035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816EA-485E-4A1E-956F-55774B9D81CE}" type="datetimeFigureOut">
              <a:rPr lang="fr-CA" smtClean="0"/>
              <a:t>2022-06-03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0746A-CB9A-4ACB-BF66-6E2CA21AA97A}" type="slidenum">
              <a:rPr lang="fr-CA" smtClean="0"/>
              <a:t>‹#›</a:t>
            </a:fld>
            <a:endParaRPr lang="fr-CA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58718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816EA-485E-4A1E-956F-55774B9D81CE}" type="datetimeFigureOut">
              <a:rPr lang="fr-CA" smtClean="0"/>
              <a:t>2022-06-03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0746A-CB9A-4ACB-BF66-6E2CA21AA97A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308435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816EA-485E-4A1E-956F-55774B9D81CE}" type="datetimeFigureOut">
              <a:rPr lang="fr-CA" smtClean="0"/>
              <a:t>2022-06-03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0746A-CB9A-4ACB-BF66-6E2CA21AA97A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92245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816EA-485E-4A1E-956F-55774B9D81CE}" type="datetimeFigureOut">
              <a:rPr lang="fr-CA" smtClean="0"/>
              <a:t>2022-06-03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0746A-CB9A-4ACB-BF66-6E2CA21AA97A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305858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816EA-485E-4A1E-956F-55774B9D81CE}" type="datetimeFigureOut">
              <a:rPr lang="fr-CA" smtClean="0"/>
              <a:t>2022-06-03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0746A-CB9A-4ACB-BF66-6E2CA21AA97A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742195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816EA-485E-4A1E-956F-55774B9D81CE}" type="datetimeFigureOut">
              <a:rPr lang="fr-CA" smtClean="0"/>
              <a:t>2022-06-03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0746A-CB9A-4ACB-BF66-6E2CA21AA97A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60021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816EA-485E-4A1E-956F-55774B9D81CE}" type="datetimeFigureOut">
              <a:rPr lang="fr-CA" smtClean="0"/>
              <a:t>2022-06-03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0746A-CB9A-4ACB-BF66-6E2CA21AA97A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49776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816EA-485E-4A1E-956F-55774B9D81CE}" type="datetimeFigureOut">
              <a:rPr lang="fr-CA" smtClean="0"/>
              <a:t>2022-06-03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0746A-CB9A-4ACB-BF66-6E2CA21AA97A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62747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816EA-485E-4A1E-956F-55774B9D81CE}" type="datetimeFigureOut">
              <a:rPr lang="fr-CA" smtClean="0"/>
              <a:t>2022-06-03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0746A-CB9A-4ACB-BF66-6E2CA21AA97A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51469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816EA-485E-4A1E-956F-55774B9D81CE}" type="datetimeFigureOut">
              <a:rPr lang="fr-CA" smtClean="0"/>
              <a:t>2022-06-03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0746A-CB9A-4ACB-BF66-6E2CA21AA97A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12393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816EA-485E-4A1E-956F-55774B9D81CE}" type="datetimeFigureOut">
              <a:rPr lang="fr-CA" smtClean="0"/>
              <a:t>2022-06-03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0746A-CB9A-4ACB-BF66-6E2CA21AA97A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38943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816EA-485E-4A1E-956F-55774B9D81CE}" type="datetimeFigureOut">
              <a:rPr lang="fr-CA" smtClean="0"/>
              <a:t>2022-06-03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0746A-CB9A-4ACB-BF66-6E2CA21AA97A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25159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816EA-485E-4A1E-956F-55774B9D81CE}" type="datetimeFigureOut">
              <a:rPr lang="fr-CA" smtClean="0"/>
              <a:t>2022-06-03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0746A-CB9A-4ACB-BF66-6E2CA21AA97A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02830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816EA-485E-4A1E-956F-55774B9D81CE}" type="datetimeFigureOut">
              <a:rPr lang="fr-CA" smtClean="0"/>
              <a:t>2022-06-03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0746A-CB9A-4ACB-BF66-6E2CA21AA97A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01233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1DD816EA-485E-4A1E-956F-55774B9D81CE}" type="datetimeFigureOut">
              <a:rPr lang="fr-CA" smtClean="0"/>
              <a:t>2022-06-03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1EB0746A-CB9A-4ACB-BF66-6E2CA21AA97A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84164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apier et crayon pour le test de la feuille à bulles">
            <a:extLst>
              <a:ext uri="{FF2B5EF4-FFF2-40B4-BE49-F238E27FC236}">
                <a16:creationId xmlns:a16="http://schemas.microsoft.com/office/drawing/2014/main" id="{DAB4DBD7-4291-D755-7257-C8EDB19317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296" b="816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 useBgFill="1">
        <p:nvSpPr>
          <p:cNvPr id="29" name="Freeform 5">
            <a:extLst>
              <a:ext uri="{FF2B5EF4-FFF2-40B4-BE49-F238E27FC236}">
                <a16:creationId xmlns:a16="http://schemas.microsoft.com/office/drawing/2014/main" id="{608EAA06-5488-416B-B2B2-E55213011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 flipH="1">
            <a:off x="7426885" y="445383"/>
            <a:ext cx="1995577" cy="7534653"/>
          </a:xfrm>
          <a:prstGeom prst="round2SameRect">
            <a:avLst>
              <a:gd name="adj1" fmla="val 9679"/>
              <a:gd name="adj2" fmla="val 400"/>
            </a:avLst>
          </a:pr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="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F4A5A7C-AE3A-4389-A8AA-5806A79494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61682" y="3496574"/>
            <a:ext cx="6436104" cy="1138686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fr-FR" sz="3700" dirty="0">
                <a:solidFill>
                  <a:srgbClr val="92D050"/>
                </a:solidFill>
              </a:rPr>
              <a:t>Correction de l’algorithme de synchronisation</a:t>
            </a:r>
            <a:endParaRPr lang="fr-CA" sz="3700" dirty="0">
              <a:solidFill>
                <a:srgbClr val="92D050"/>
              </a:solidFill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AE7C046-36FC-46E1-AE52-035B812E78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61682" y="4548996"/>
            <a:ext cx="6436104" cy="534838"/>
          </a:xfrm>
        </p:spPr>
        <p:txBody>
          <a:bodyPr>
            <a:normAutofit/>
          </a:bodyPr>
          <a:lstStyle/>
          <a:p>
            <a:pPr algn="l"/>
            <a:r>
              <a:rPr lang="fr-FR" sz="1800" dirty="0">
                <a:solidFill>
                  <a:srgbClr val="C7610B"/>
                </a:solidFill>
              </a:rPr>
              <a:t>Par Philippe Crevier</a:t>
            </a:r>
            <a:endParaRPr lang="fr-CA" sz="1800" dirty="0">
              <a:solidFill>
                <a:srgbClr val="C7610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225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A5D623-B677-44DB-9427-4B64F0D9C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143" y="609600"/>
            <a:ext cx="6949858" cy="970450"/>
          </a:xfrm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chemeClr val="accent1"/>
                </a:solidFill>
              </a:rPr>
              <a:t>BUG =1.Synchro déjà précédente</a:t>
            </a:r>
            <a:endParaRPr lang="fr-CA" dirty="0">
              <a:solidFill>
                <a:schemeClr val="accent1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80EEA6D-3079-400F-923B-EBF30A02C7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114816"/>
            <a:ext cx="6513534" cy="5743184"/>
          </a:xfrm>
        </p:spPr>
        <p:txBody>
          <a:bodyPr>
            <a:normAutofit fontScale="70000" lnSpcReduction="20000"/>
          </a:bodyPr>
          <a:lstStyle/>
          <a:p>
            <a:pPr marL="36900" indent="0">
              <a:buNone/>
            </a:pPr>
            <a:r>
              <a:rPr lang="fr-C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fr-CA" sz="1400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private</a:t>
            </a:r>
            <a:r>
              <a:rPr lang="fr-CA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A" sz="1400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async</a:t>
            </a:r>
            <a:r>
              <a:rPr lang="fr-CA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A" sz="14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synchornizePreviousInscriptions</a:t>
            </a:r>
            <a:r>
              <a:rPr lang="fr-CA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fr-CA" sz="14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emailsToSend</a:t>
            </a:r>
            <a:r>
              <a:rPr lang="fr-CA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fr-CA" sz="1400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Map</a:t>
            </a:r>
            <a:r>
              <a:rPr lang="fr-CA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fr-CA" sz="14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string</a:t>
            </a:r>
            <a:r>
              <a:rPr lang="fr-CA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{ </a:t>
            </a:r>
            <a:r>
              <a:rPr lang="fr-CA" sz="14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type</a:t>
            </a:r>
            <a:r>
              <a:rPr lang="fr-CA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fr-CA" sz="1400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EmailType</a:t>
            </a:r>
            <a:r>
              <a:rPr lang="fr-CA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fr-CA" sz="14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name</a:t>
            </a:r>
            <a:r>
              <a:rPr lang="fr-CA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fr-CA" sz="14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string</a:t>
            </a:r>
            <a:r>
              <a:rPr lang="fr-CA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fr-CA" sz="14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email</a:t>
            </a:r>
            <a:r>
              <a:rPr lang="fr-CA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fr-CA" sz="14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string</a:t>
            </a:r>
            <a:r>
              <a:rPr lang="fr-CA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}&gt;): </a:t>
            </a:r>
            <a:r>
              <a:rPr lang="fr-CA" sz="14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Promise</a:t>
            </a:r>
            <a:r>
              <a:rPr lang="fr-CA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fr-CA" sz="1400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StatusChange</a:t>
            </a:r>
            <a:r>
              <a:rPr lang="fr-CA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[]&gt; {</a:t>
            </a:r>
          </a:p>
          <a:p>
            <a:pPr marL="36900" indent="0">
              <a:buNone/>
            </a:pPr>
            <a:r>
              <a:rPr lang="fr-CA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fr-CA" sz="14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//1. Synchroniser les inscriptions déjà présentes dans la base de données</a:t>
            </a:r>
            <a:endParaRPr lang="fr-CA" sz="14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pPr marL="36900" indent="0">
              <a:buNone/>
            </a:pPr>
            <a:r>
              <a:rPr lang="fr-CA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fr-CA" sz="1400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fr-CA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A" sz="1400" b="0" dirty="0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inscriptions</a:t>
            </a:r>
            <a:r>
              <a:rPr lang="fr-CA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fr-CA" sz="1400" b="0" dirty="0" err="1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await</a:t>
            </a:r>
            <a:r>
              <a:rPr lang="fr-CA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A" sz="1400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this</a:t>
            </a:r>
            <a:r>
              <a:rPr lang="fr-CA" sz="14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fr-CA" sz="1400" b="0" dirty="0" err="1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inscriptionsRepository</a:t>
            </a:r>
            <a:r>
              <a:rPr lang="fr-CA" sz="14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fr-CA" sz="14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getByStatus</a:t>
            </a:r>
            <a:r>
              <a:rPr lang="fr-CA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fr-CA" sz="1400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InscriptionStatus</a:t>
            </a:r>
            <a:r>
              <a:rPr lang="fr-CA" sz="14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fr-CA" sz="1400" b="0" dirty="0" err="1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ACTIVE_ATTENTE_EXPEDITION</a:t>
            </a:r>
            <a:r>
              <a:rPr lang="fr-CA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marL="36900" indent="0">
              <a:buNone/>
            </a:pPr>
            <a:r>
              <a:rPr lang="fr-CA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fr-CA" sz="1400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fr-CA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A" sz="1400" b="0" dirty="0" err="1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statusChanges</a:t>
            </a:r>
            <a:r>
              <a:rPr lang="fr-CA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fr-CA" sz="1400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StatusChange</a:t>
            </a:r>
            <a:r>
              <a:rPr lang="fr-CA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[] = [];</a:t>
            </a:r>
          </a:p>
          <a:p>
            <a:pPr marL="36900" indent="0">
              <a:buNone/>
            </a:pPr>
            <a:r>
              <a:rPr lang="fr-CA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fr-CA" sz="14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fr-CA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fr-CA" sz="1400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fr-CA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A" sz="1400" b="0" dirty="0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inscription</a:t>
            </a:r>
            <a:r>
              <a:rPr lang="fr-CA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A" sz="14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of</a:t>
            </a:r>
            <a:r>
              <a:rPr lang="fr-CA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A" sz="1400" b="0" dirty="0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inscriptions</a:t>
            </a:r>
            <a:r>
              <a:rPr lang="fr-CA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marL="36900" indent="0">
              <a:buNone/>
            </a:pPr>
            <a:r>
              <a:rPr lang="fr-CA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fr-CA" sz="1400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fr-CA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A" sz="1400" b="0" dirty="0" err="1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cobaInscription</a:t>
            </a:r>
            <a:r>
              <a:rPr lang="fr-CA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fr-CA" sz="1400" b="0" dirty="0" err="1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await</a:t>
            </a:r>
            <a:r>
              <a:rPr lang="fr-CA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A" sz="1400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this</a:t>
            </a:r>
            <a:r>
              <a:rPr lang="fr-CA" sz="14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fr-CA" sz="1400" b="0" dirty="0" err="1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cobaRepository</a:t>
            </a:r>
            <a:r>
              <a:rPr lang="fr-CA" sz="14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fr-CA" sz="14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getInscription</a:t>
            </a:r>
            <a:r>
              <a:rPr lang="fr-CA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fr-CA" sz="1400" b="0" dirty="0" err="1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inscription</a:t>
            </a:r>
            <a:r>
              <a:rPr lang="fr-CA" sz="14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fr-CA" sz="14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NOSEQINSCR</a:t>
            </a:r>
            <a:r>
              <a:rPr lang="fr-CA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marL="36900" indent="0">
              <a:buNone/>
            </a:pPr>
            <a:r>
              <a:rPr lang="fr-CA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fr-CA" sz="14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</a:t>
            </a:r>
            <a:r>
              <a:rPr lang="fr-CA" sz="1400" b="0" dirty="0" err="1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this</a:t>
            </a:r>
            <a:r>
              <a:rPr lang="fr-CA" sz="14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 line </a:t>
            </a:r>
            <a:r>
              <a:rPr lang="fr-CA" sz="1400" b="0" dirty="0" err="1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will</a:t>
            </a:r>
            <a:r>
              <a:rPr lang="fr-CA" sz="14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A" sz="1400" b="0" dirty="0" err="1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likely</a:t>
            </a:r>
            <a:r>
              <a:rPr lang="fr-CA" sz="14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A" sz="1400" b="0" dirty="0" err="1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never</a:t>
            </a:r>
            <a:r>
              <a:rPr lang="fr-CA" sz="14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A" sz="1400" b="0" dirty="0" err="1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be</a:t>
            </a:r>
            <a:r>
              <a:rPr lang="fr-CA" sz="14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A" sz="1400" b="0" dirty="0" err="1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called</a:t>
            </a:r>
            <a:r>
              <a:rPr lang="fr-CA" sz="14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.</a:t>
            </a:r>
            <a:endParaRPr lang="fr-CA" sz="14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pPr marL="36900" indent="0">
              <a:buNone/>
            </a:pPr>
            <a:r>
              <a:rPr lang="fr-CA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fr-CA" sz="14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fr-CA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fr-CA" sz="1400" b="0" dirty="0" err="1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cobaInscription</a:t>
            </a:r>
            <a:r>
              <a:rPr lang="fr-CA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== </a:t>
            </a:r>
            <a:r>
              <a:rPr lang="fr-CA" sz="1400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undefined</a:t>
            </a:r>
            <a:r>
              <a:rPr lang="fr-CA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fr-CA" sz="14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continue</a:t>
            </a:r>
            <a:r>
              <a:rPr lang="fr-CA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marL="36900" indent="0">
              <a:buNone/>
            </a:pPr>
            <a:br>
              <a:rPr lang="fr-CA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fr-CA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fr-CA" sz="1400" b="0" dirty="0" err="1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await</a:t>
            </a:r>
            <a:r>
              <a:rPr lang="fr-CA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A" sz="1400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this</a:t>
            </a:r>
            <a:r>
              <a:rPr lang="fr-CA" sz="14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fr-CA" sz="1400" b="0" dirty="0" err="1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inscriptionsRepository</a:t>
            </a:r>
            <a:r>
              <a:rPr lang="fr-CA" sz="14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fr-CA" sz="14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update</a:t>
            </a:r>
            <a:r>
              <a:rPr lang="fr-CA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fr-CA" sz="1400" b="0" dirty="0" err="1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inscription</a:t>
            </a:r>
            <a:r>
              <a:rPr lang="fr-CA" sz="14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fr-CA" sz="14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NOSEQINSCR</a:t>
            </a:r>
            <a:r>
              <a:rPr lang="fr-CA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fr-CA" sz="1400" b="0" dirty="0" err="1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cobaInscription</a:t>
            </a:r>
            <a:r>
              <a:rPr lang="fr-CA" sz="14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fr-CA" sz="14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STATUTINS</a:t>
            </a:r>
            <a:r>
              <a:rPr lang="fr-CA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marL="36900" indent="0">
              <a:buNone/>
            </a:pPr>
            <a:r>
              <a:rPr lang="fr-CA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fr-CA" sz="14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fr-CA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fr-CA" sz="1400" b="0" dirty="0" err="1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cobaInscription</a:t>
            </a:r>
            <a:r>
              <a:rPr lang="fr-CA" sz="14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fr-CA" sz="14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STATUTINS</a:t>
            </a:r>
            <a:r>
              <a:rPr lang="fr-CA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!= </a:t>
            </a:r>
            <a:r>
              <a:rPr lang="fr-CA" sz="1400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InscriptionStatus</a:t>
            </a:r>
            <a:r>
              <a:rPr lang="fr-CA" sz="14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fr-CA" sz="1400" b="0" dirty="0" err="1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ACTIVE</a:t>
            </a:r>
            <a:r>
              <a:rPr lang="fr-CA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fr-CA" sz="14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continue</a:t>
            </a:r>
            <a:r>
              <a:rPr lang="fr-CA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marL="36900" indent="0">
              <a:buNone/>
            </a:pPr>
            <a:r>
              <a:rPr lang="fr-CA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fr-CA" sz="14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let</a:t>
            </a:r>
            <a:r>
              <a:rPr lang="fr-CA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A" sz="14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student</a:t>
            </a:r>
            <a:r>
              <a:rPr lang="fr-CA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fr-CA" sz="1400" b="0" dirty="0" err="1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await</a:t>
            </a:r>
            <a:r>
              <a:rPr lang="fr-CA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A" sz="1400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this</a:t>
            </a:r>
            <a:r>
              <a:rPr lang="fr-CA" sz="14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fr-CA" sz="1400" b="0" dirty="0" err="1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userRepository</a:t>
            </a:r>
            <a:r>
              <a:rPr lang="fr-CA" sz="14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fr-CA" sz="14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getStudentByPermanentCode</a:t>
            </a:r>
            <a:r>
              <a:rPr lang="fr-CA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fr-CA" sz="1400" b="0" dirty="0" err="1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inscription</a:t>
            </a:r>
            <a:r>
              <a:rPr lang="fr-CA" sz="14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fr-CA" sz="14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CODEPERM</a:t>
            </a:r>
            <a:r>
              <a:rPr lang="fr-CA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marL="36900" indent="0">
              <a:buNone/>
            </a:pPr>
            <a:r>
              <a:rPr lang="fr-CA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fr-CA" sz="14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</a:t>
            </a:r>
            <a:r>
              <a:rPr lang="fr-CA" sz="1400" b="0" dirty="0" err="1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this</a:t>
            </a:r>
            <a:r>
              <a:rPr lang="fr-CA" sz="14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 line </a:t>
            </a:r>
            <a:r>
              <a:rPr lang="fr-CA" sz="1400" b="0" dirty="0" err="1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will</a:t>
            </a:r>
            <a:r>
              <a:rPr lang="fr-CA" sz="14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A" sz="1400" b="0" dirty="0" err="1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likely</a:t>
            </a:r>
            <a:r>
              <a:rPr lang="fr-CA" sz="14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A" sz="1400" b="0" dirty="0" err="1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never</a:t>
            </a:r>
            <a:r>
              <a:rPr lang="fr-CA" sz="14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A" sz="1400" b="0" dirty="0" err="1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be</a:t>
            </a:r>
            <a:r>
              <a:rPr lang="fr-CA" sz="14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A" sz="1400" b="0" dirty="0" err="1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called</a:t>
            </a:r>
            <a:r>
              <a:rPr lang="fr-CA" sz="14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.</a:t>
            </a:r>
            <a:endParaRPr lang="fr-CA" sz="14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pPr marL="36900" indent="0">
              <a:buNone/>
            </a:pPr>
            <a:r>
              <a:rPr lang="fr-CA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fr-CA" sz="14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fr-CA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fr-CA" sz="14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student</a:t>
            </a:r>
            <a:r>
              <a:rPr lang="fr-CA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== </a:t>
            </a:r>
            <a:r>
              <a:rPr lang="fr-CA" sz="1400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undefined</a:t>
            </a:r>
            <a:r>
              <a:rPr lang="fr-CA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marL="36900" indent="0">
              <a:buNone/>
            </a:pPr>
            <a:r>
              <a:rPr lang="fr-CA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    </a:t>
            </a:r>
            <a:r>
              <a:rPr lang="fr-CA" sz="1400" b="0" dirty="0" err="1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await</a:t>
            </a:r>
            <a:r>
              <a:rPr lang="fr-CA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A" sz="1400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this</a:t>
            </a:r>
            <a:r>
              <a:rPr lang="fr-CA" sz="14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fr-CA" sz="14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createStudent</a:t>
            </a:r>
            <a:r>
              <a:rPr lang="fr-CA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fr-CA" sz="1400" b="0" dirty="0" err="1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inscription</a:t>
            </a:r>
            <a:r>
              <a:rPr lang="fr-CA" sz="14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fr-CA" sz="14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CODEPERM</a:t>
            </a:r>
            <a:r>
              <a:rPr lang="fr-CA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marL="36900" indent="0">
              <a:buNone/>
            </a:pPr>
            <a:r>
              <a:rPr lang="fr-CA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}</a:t>
            </a:r>
          </a:p>
          <a:p>
            <a:pPr marL="36900" indent="0">
              <a:buNone/>
            </a:pPr>
            <a:r>
              <a:rPr lang="fr-CA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fr-CA" sz="1400" b="0" dirty="0" err="1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await</a:t>
            </a:r>
            <a:r>
              <a:rPr lang="fr-CA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A" sz="1400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this</a:t>
            </a:r>
            <a:r>
              <a:rPr lang="fr-CA" sz="14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fr-CA" sz="1400" b="0" dirty="0" err="1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progressionRepository</a:t>
            </a:r>
            <a:r>
              <a:rPr lang="fr-CA" sz="14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fr-CA" sz="14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setQuestionnaireNeedsUpdate</a:t>
            </a:r>
            <a:r>
              <a:rPr lang="fr-CA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fr-CA" sz="1400" b="0" dirty="0" err="1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inscription</a:t>
            </a:r>
            <a:r>
              <a:rPr lang="fr-CA" sz="14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fr-CA" sz="14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CODEPERM</a:t>
            </a:r>
            <a:r>
              <a:rPr lang="fr-CA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 marL="36900" indent="0">
              <a:buNone/>
            </a:pPr>
            <a:br>
              <a:rPr lang="fr-CA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fr-CA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fr-CA" sz="14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student</a:t>
            </a:r>
            <a:r>
              <a:rPr lang="fr-CA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fr-CA" sz="1400" b="0" dirty="0" err="1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await</a:t>
            </a:r>
            <a:r>
              <a:rPr lang="fr-CA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A" sz="1400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this</a:t>
            </a:r>
            <a:r>
              <a:rPr lang="fr-CA" sz="14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fr-CA" sz="1400" b="0" dirty="0" err="1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userRepository</a:t>
            </a:r>
            <a:r>
              <a:rPr lang="fr-CA" sz="14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fr-CA" sz="14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getStudentByPermanentCode</a:t>
            </a:r>
            <a:r>
              <a:rPr lang="fr-CA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fr-CA" sz="1400" b="0" dirty="0" err="1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inscription</a:t>
            </a:r>
            <a:r>
              <a:rPr lang="fr-CA" sz="14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fr-CA" sz="14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CODEPERM</a:t>
            </a:r>
            <a:r>
              <a:rPr lang="fr-CA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marL="36900" indent="0">
              <a:buNone/>
            </a:pPr>
            <a:r>
              <a:rPr lang="fr-CA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fr-CA" sz="14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</a:t>
            </a:r>
            <a:r>
              <a:rPr lang="fr-CA" sz="1400" b="0" dirty="0" err="1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this</a:t>
            </a:r>
            <a:r>
              <a:rPr lang="fr-CA" sz="14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 line </a:t>
            </a:r>
            <a:r>
              <a:rPr lang="fr-CA" sz="1400" b="0" dirty="0" err="1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will</a:t>
            </a:r>
            <a:r>
              <a:rPr lang="fr-CA" sz="14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A" sz="1400" b="0" dirty="0" err="1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likely</a:t>
            </a:r>
            <a:r>
              <a:rPr lang="fr-CA" sz="14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A" sz="1400" b="0" dirty="0" err="1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never</a:t>
            </a:r>
            <a:r>
              <a:rPr lang="fr-CA" sz="14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A" sz="1400" b="0" dirty="0" err="1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be</a:t>
            </a:r>
            <a:r>
              <a:rPr lang="fr-CA" sz="14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A" sz="1400" b="0" dirty="0" err="1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called</a:t>
            </a:r>
            <a:r>
              <a:rPr lang="fr-CA" sz="14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.</a:t>
            </a:r>
            <a:endParaRPr lang="fr-CA" sz="14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pPr marL="36900" indent="0">
              <a:buNone/>
            </a:pPr>
            <a:r>
              <a:rPr lang="fr-CA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</a:t>
            </a:r>
            <a:endParaRPr lang="fr-CA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5B5907C-A834-4138-8020-6E3E70920EE4}"/>
              </a:ext>
            </a:extLst>
          </p:cNvPr>
          <p:cNvSpPr txBox="1"/>
          <p:nvPr/>
        </p:nvSpPr>
        <p:spPr>
          <a:xfrm>
            <a:off x="6655496" y="1803052"/>
            <a:ext cx="5626861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8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fr-CA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fr-CA" sz="8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student</a:t>
            </a:r>
            <a:r>
              <a:rPr lang="fr-CA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== </a:t>
            </a:r>
            <a:r>
              <a:rPr lang="fr-CA" sz="800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undefined</a:t>
            </a:r>
            <a:r>
              <a:rPr lang="fr-CA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fr-CA" sz="8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continue</a:t>
            </a:r>
            <a:r>
              <a:rPr lang="fr-CA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fr-CA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fr-CA" sz="800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fr-CA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A" sz="800" b="0" dirty="0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type</a:t>
            </a:r>
            <a:r>
              <a:rPr lang="fr-CA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fr-CA" sz="800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EmailType</a:t>
            </a:r>
            <a:r>
              <a:rPr lang="fr-CA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fr-CA" sz="8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student</a:t>
            </a:r>
            <a:r>
              <a:rPr lang="fr-CA" sz="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fr-CA" sz="8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accountConfirmed</a:t>
            </a:r>
            <a:r>
              <a:rPr lang="fr-CA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? </a:t>
            </a:r>
            <a:r>
              <a:rPr lang="fr-CA" sz="8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'new-inscription'</a:t>
            </a:r>
            <a:r>
              <a:rPr lang="fr-CA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: </a:t>
            </a:r>
            <a:r>
              <a:rPr lang="fr-CA" sz="8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'new-</a:t>
            </a:r>
            <a:r>
              <a:rPr lang="fr-CA" sz="800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student</a:t>
            </a:r>
            <a:r>
              <a:rPr lang="fr-CA" sz="8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fr-CA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fr-CA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fr-CA" sz="800" b="0" dirty="0" err="1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statusChanges</a:t>
            </a:r>
            <a:r>
              <a:rPr lang="fr-CA" sz="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fr-CA" sz="8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push</a:t>
            </a:r>
            <a:r>
              <a:rPr lang="fr-CA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({</a:t>
            </a:r>
          </a:p>
          <a:p>
            <a:r>
              <a:rPr lang="fr-CA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    </a:t>
            </a:r>
            <a:r>
              <a:rPr lang="fr-CA" sz="8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codePerm</a:t>
            </a:r>
            <a:r>
              <a:rPr lang="fr-CA" sz="8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fr-CA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A" sz="800" b="0" dirty="0" err="1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inscription</a:t>
            </a:r>
            <a:r>
              <a:rPr lang="fr-CA" sz="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fr-CA" sz="8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CODEPERM</a:t>
            </a:r>
            <a:r>
              <a:rPr lang="fr-CA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r>
              <a:rPr lang="fr-CA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    </a:t>
            </a:r>
            <a:r>
              <a:rPr lang="fr-CA" sz="8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inscriptionNumber</a:t>
            </a:r>
            <a:r>
              <a:rPr lang="fr-CA" sz="8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fr-CA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A" sz="800" b="0" dirty="0" err="1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inscription</a:t>
            </a:r>
            <a:r>
              <a:rPr lang="fr-CA" sz="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fr-CA" sz="8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NOSEQINSCR</a:t>
            </a:r>
            <a:r>
              <a:rPr lang="fr-CA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r>
              <a:rPr lang="fr-CA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    </a:t>
            </a:r>
            <a:r>
              <a:rPr lang="fr-CA" sz="8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oldStatus</a:t>
            </a:r>
            <a:r>
              <a:rPr lang="fr-CA" sz="8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fr-CA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A" sz="800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InscriptionStatus</a:t>
            </a:r>
            <a:r>
              <a:rPr lang="fr-CA" sz="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fr-CA" sz="800" b="0" dirty="0" err="1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ACTIVE_ATTENTE_EXPEDITION</a:t>
            </a:r>
            <a:r>
              <a:rPr lang="fr-CA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r>
              <a:rPr lang="fr-CA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    </a:t>
            </a:r>
            <a:r>
              <a:rPr lang="fr-CA" sz="8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newStatus</a:t>
            </a:r>
            <a:r>
              <a:rPr lang="fr-CA" sz="8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fr-CA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A" sz="800" b="0" dirty="0" err="1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cobaInscription</a:t>
            </a:r>
            <a:r>
              <a:rPr lang="fr-CA" sz="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fr-CA" sz="8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STATUTINS</a:t>
            </a:r>
            <a:endParaRPr lang="fr-CA" sz="8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fr-CA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});</a:t>
            </a:r>
          </a:p>
          <a:p>
            <a:r>
              <a:rPr lang="fr-CA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fr-CA" sz="8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emailsToSend</a:t>
            </a:r>
            <a:r>
              <a:rPr lang="fr-CA" sz="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fr-CA" sz="8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set</a:t>
            </a:r>
            <a:r>
              <a:rPr lang="fr-CA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fr-CA" sz="800" b="0" dirty="0" err="1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inscription</a:t>
            </a:r>
            <a:r>
              <a:rPr lang="fr-CA" sz="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fr-CA" sz="8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CODEPERM</a:t>
            </a:r>
            <a:r>
              <a:rPr lang="fr-CA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{</a:t>
            </a:r>
          </a:p>
          <a:p>
            <a:r>
              <a:rPr lang="fr-CA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    </a:t>
            </a:r>
            <a:r>
              <a:rPr lang="fr-CA" sz="8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type</a:t>
            </a:r>
            <a:r>
              <a:rPr lang="fr-CA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r>
              <a:rPr lang="fr-CA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    </a:t>
            </a:r>
            <a:r>
              <a:rPr lang="fr-CA" sz="8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name</a:t>
            </a:r>
            <a:r>
              <a:rPr lang="fr-CA" sz="8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fr-CA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A" sz="8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student</a:t>
            </a:r>
            <a:r>
              <a:rPr lang="fr-CA" sz="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fr-CA" sz="8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firstName</a:t>
            </a:r>
            <a:r>
              <a:rPr lang="fr-CA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r>
              <a:rPr lang="fr-CA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    </a:t>
            </a:r>
            <a:r>
              <a:rPr lang="fr-CA" sz="8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email:</a:t>
            </a:r>
            <a:r>
              <a:rPr lang="fr-CA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A" sz="8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student</a:t>
            </a:r>
            <a:r>
              <a:rPr lang="fr-CA" sz="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fr-CA" sz="8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email</a:t>
            </a:r>
            <a:endParaRPr lang="fr-CA" sz="8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fr-CA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});</a:t>
            </a:r>
          </a:p>
          <a:p>
            <a:r>
              <a:rPr lang="fr-CA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}</a:t>
            </a:r>
          </a:p>
          <a:p>
            <a:r>
              <a:rPr lang="fr-CA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fr-CA" sz="8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fr-CA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A" sz="800" b="0" dirty="0" err="1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statusChanges</a:t>
            </a:r>
            <a:r>
              <a:rPr lang="fr-CA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fr-CA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}</a:t>
            </a:r>
            <a:endParaRPr lang="fr-CA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5" name="Flèche : droite 4">
            <a:extLst>
              <a:ext uri="{FF2B5EF4-FFF2-40B4-BE49-F238E27FC236}">
                <a16:creationId xmlns:a16="http://schemas.microsoft.com/office/drawing/2014/main" id="{1139B2E0-0377-4D71-BC6C-D313E03AA7C8}"/>
              </a:ext>
            </a:extLst>
          </p:cNvPr>
          <p:cNvSpPr/>
          <p:nvPr/>
        </p:nvSpPr>
        <p:spPr>
          <a:xfrm>
            <a:off x="5749436" y="2715242"/>
            <a:ext cx="724436" cy="1688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" name="Accolade ouvrante 5">
            <a:extLst>
              <a:ext uri="{FF2B5EF4-FFF2-40B4-BE49-F238E27FC236}">
                <a16:creationId xmlns:a16="http://schemas.microsoft.com/office/drawing/2014/main" id="{57A2E04C-2766-468A-BFB8-AE84439A007D}"/>
              </a:ext>
            </a:extLst>
          </p:cNvPr>
          <p:cNvSpPr/>
          <p:nvPr/>
        </p:nvSpPr>
        <p:spPr>
          <a:xfrm>
            <a:off x="6534413" y="2110637"/>
            <a:ext cx="918574" cy="139566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749906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3F09F3-91C6-45A3-99FA-1DB6A5333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>
                <a:solidFill>
                  <a:srgbClr val="92D050"/>
                </a:solidFill>
              </a:rPr>
              <a:t>Corrrection</a:t>
            </a:r>
            <a:r>
              <a:rPr lang="fr-FR" dirty="0">
                <a:solidFill>
                  <a:srgbClr val="92D050"/>
                </a:solidFill>
              </a:rPr>
              <a:t> de l’algorithme</a:t>
            </a:r>
            <a:endParaRPr lang="fr-CA" dirty="0">
              <a:solidFill>
                <a:srgbClr val="92D050"/>
              </a:solidFill>
            </a:endParaRP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2D6768A-46F6-4571-9FAD-F2CD5280E8C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0" y="1677633"/>
            <a:ext cx="6441507" cy="28684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6900" indent="0">
              <a:buNone/>
            </a:pPr>
            <a:r>
              <a:rPr lang="fr-CA" sz="9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	     if</a:t>
            </a:r>
            <a:r>
              <a:rPr lang="fr-CA" sz="9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fr-CA" sz="9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student</a:t>
            </a:r>
            <a:r>
              <a:rPr lang="fr-CA" sz="9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== </a:t>
            </a:r>
            <a:r>
              <a:rPr lang="fr-CA" sz="900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undefined</a:t>
            </a:r>
            <a:r>
              <a:rPr lang="fr-CA" sz="9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fr-CA" sz="9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continue</a:t>
            </a:r>
            <a:r>
              <a:rPr lang="fr-CA" sz="9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marL="36900" indent="0">
              <a:buNone/>
            </a:pPr>
            <a:r>
              <a:rPr lang="fr-CA" sz="9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fr-CA" sz="900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fr-CA" sz="9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A" sz="900" b="0" dirty="0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type</a:t>
            </a:r>
            <a:r>
              <a:rPr lang="fr-CA" sz="9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fr-CA" sz="900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EmailType</a:t>
            </a:r>
            <a:r>
              <a:rPr lang="fr-CA" sz="9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fr-CA" sz="9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student</a:t>
            </a:r>
            <a:r>
              <a:rPr lang="fr-CA" sz="9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fr-CA" sz="9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accountConfirmed</a:t>
            </a:r>
            <a:r>
              <a:rPr lang="fr-CA" sz="9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? </a:t>
            </a:r>
            <a:r>
              <a:rPr lang="fr-CA" sz="9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'new-inscription'</a:t>
            </a:r>
            <a:r>
              <a:rPr lang="fr-CA" sz="9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: </a:t>
            </a:r>
            <a:r>
              <a:rPr lang="fr-CA" sz="9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'new-</a:t>
            </a:r>
            <a:r>
              <a:rPr lang="fr-CA" sz="900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student</a:t>
            </a:r>
            <a:r>
              <a:rPr lang="fr-CA" sz="9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fr-CA" sz="9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marL="36900" indent="0">
              <a:buNone/>
            </a:pPr>
            <a:r>
              <a:rPr lang="fr-CA" sz="9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if (</a:t>
            </a:r>
            <a:r>
              <a:rPr lang="fr-CA" sz="9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student</a:t>
            </a:r>
            <a:r>
              <a:rPr lang="fr-CA" sz="9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fr-CA" sz="9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accountConfirmed</a:t>
            </a:r>
            <a:r>
              <a:rPr lang="fr-CA" sz="9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A" sz="9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&amp;&amp; </a:t>
            </a:r>
            <a:r>
              <a:rPr lang="fr-CA" sz="900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EmailType</a:t>
            </a:r>
            <a:r>
              <a:rPr lang="fr-CA" sz="9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A" sz="9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=== </a:t>
            </a:r>
            <a:r>
              <a:rPr lang="fr-CA" sz="9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'new-</a:t>
            </a:r>
            <a:r>
              <a:rPr lang="fr-CA" sz="900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student</a:t>
            </a:r>
            <a:r>
              <a:rPr lang="fr-CA" sz="9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’</a:t>
            </a:r>
            <a:r>
              <a:rPr lang="fr-CA" sz="9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 </a:t>
            </a:r>
          </a:p>
          <a:p>
            <a:pPr marL="36900" indent="0">
              <a:buNone/>
            </a:pPr>
            <a:r>
              <a:rPr lang="fr-CA" sz="90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             </a:t>
            </a:r>
            <a:r>
              <a:rPr lang="fr-CA" sz="9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//traitement sans envoie de courriel</a:t>
            </a:r>
          </a:p>
          <a:p>
            <a:pPr marL="36900" indent="0">
              <a:buNone/>
            </a:pPr>
            <a:r>
              <a:rPr lang="fr-CA" sz="90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		</a:t>
            </a:r>
            <a:r>
              <a:rPr lang="fr-CA" sz="900" b="0" dirty="0" err="1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statusChanges</a:t>
            </a:r>
            <a:r>
              <a:rPr lang="fr-CA" sz="9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fr-CA" sz="9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push</a:t>
            </a:r>
            <a:r>
              <a:rPr lang="fr-CA" sz="9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({</a:t>
            </a:r>
          </a:p>
          <a:p>
            <a:pPr marL="36900" indent="0">
              <a:buNone/>
            </a:pPr>
            <a:r>
              <a:rPr lang="fr-CA" sz="9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    </a:t>
            </a:r>
            <a:r>
              <a:rPr lang="fr-CA" sz="9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codePerm</a:t>
            </a:r>
            <a:r>
              <a:rPr lang="fr-CA" sz="9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fr-CA" sz="9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A" sz="900" b="0" dirty="0" err="1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inscription</a:t>
            </a:r>
            <a:r>
              <a:rPr lang="fr-CA" sz="9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fr-CA" sz="9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CODEPERM</a:t>
            </a:r>
            <a:r>
              <a:rPr lang="fr-CA" sz="9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pPr marL="36900" indent="0">
              <a:buNone/>
            </a:pPr>
            <a:r>
              <a:rPr lang="fr-CA" sz="9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    </a:t>
            </a:r>
            <a:r>
              <a:rPr lang="fr-CA" sz="9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inscriptionNumber</a:t>
            </a:r>
            <a:r>
              <a:rPr lang="fr-CA" sz="9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fr-CA" sz="9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A" sz="900" b="0" dirty="0" err="1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inscription</a:t>
            </a:r>
            <a:r>
              <a:rPr lang="fr-CA" sz="9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fr-CA" sz="9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NOSEQINSCR</a:t>
            </a:r>
            <a:r>
              <a:rPr lang="fr-CA" sz="9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pPr marL="36900" indent="0">
              <a:buNone/>
            </a:pPr>
            <a:r>
              <a:rPr lang="fr-CA" sz="9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    </a:t>
            </a:r>
            <a:r>
              <a:rPr lang="fr-CA" sz="9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oldStatus</a:t>
            </a:r>
            <a:r>
              <a:rPr lang="fr-CA" sz="9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fr-CA" sz="9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A" sz="900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InscriptionStatus</a:t>
            </a:r>
            <a:r>
              <a:rPr lang="fr-CA" sz="9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fr-CA" sz="900" b="0" dirty="0" err="1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ACTIVE_ATTENTE_EXPEDITION</a:t>
            </a:r>
            <a:r>
              <a:rPr lang="fr-CA" sz="9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pPr marL="36900" indent="0">
              <a:buNone/>
            </a:pPr>
            <a:r>
              <a:rPr lang="fr-CA" sz="9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    </a:t>
            </a:r>
            <a:r>
              <a:rPr lang="fr-CA" sz="9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newStatus</a:t>
            </a:r>
            <a:r>
              <a:rPr lang="fr-CA" sz="9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fr-CA" sz="9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A" sz="900" b="0" dirty="0" err="1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cobaInscription</a:t>
            </a:r>
            <a:r>
              <a:rPr lang="fr-CA" sz="9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fr-CA" sz="9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STATUTINS</a:t>
            </a:r>
            <a:endParaRPr lang="fr-CA" sz="9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pPr marL="36900" indent="0">
              <a:buNone/>
            </a:pPr>
            <a:r>
              <a:rPr lang="fr-CA" sz="9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});</a:t>
            </a:r>
          </a:p>
          <a:p>
            <a:pPr marL="36900" indent="0">
              <a:buNone/>
            </a:pPr>
            <a:r>
              <a:rPr lang="fr-CA" sz="90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           </a:t>
            </a:r>
            <a:r>
              <a:rPr lang="fr-CA" sz="9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 // du if</a:t>
            </a:r>
          </a:p>
          <a:p>
            <a:pPr marL="36900" indent="0">
              <a:buNone/>
            </a:pPr>
            <a:r>
              <a:rPr lang="fr-CA" sz="7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           </a:t>
            </a:r>
            <a:endParaRPr lang="fr-CA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5" name="Flèche : droite 4">
            <a:extLst>
              <a:ext uri="{FF2B5EF4-FFF2-40B4-BE49-F238E27FC236}">
                <a16:creationId xmlns:a16="http://schemas.microsoft.com/office/drawing/2014/main" id="{242ADBB2-EC19-4EC0-B5EB-3B58D9C268FD}"/>
              </a:ext>
            </a:extLst>
          </p:cNvPr>
          <p:cNvSpPr/>
          <p:nvPr/>
        </p:nvSpPr>
        <p:spPr>
          <a:xfrm>
            <a:off x="81419" y="2022954"/>
            <a:ext cx="732773" cy="1252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C945F79-BF18-4B18-BC91-874A7DC3ABF5}"/>
              </a:ext>
            </a:extLst>
          </p:cNvPr>
          <p:cNvSpPr txBox="1"/>
          <p:nvPr/>
        </p:nvSpPr>
        <p:spPr>
          <a:xfrm>
            <a:off x="6773449" y="1677633"/>
            <a:ext cx="4205318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6900" indent="0">
              <a:buNone/>
            </a:pPr>
            <a:r>
              <a:rPr lang="fr-CA" sz="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Else</a:t>
            </a:r>
            <a:endParaRPr lang="fr-CA" sz="8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pPr marL="36900" indent="0">
              <a:buNone/>
            </a:pPr>
            <a:endParaRPr lang="fr-CA" sz="8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pPr marL="36900" indent="0">
              <a:buNone/>
            </a:pPr>
            <a:r>
              <a:rPr lang="fr-CA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marL="36900" indent="0">
              <a:buNone/>
            </a:pPr>
            <a:r>
              <a:rPr lang="fr-CA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if (</a:t>
            </a:r>
            <a:r>
              <a:rPr lang="fr-CA" sz="8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student</a:t>
            </a:r>
            <a:r>
              <a:rPr lang="fr-CA" sz="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fr-CA" sz="8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accountConfirmed</a:t>
            </a:r>
            <a:r>
              <a:rPr lang="fr-CA" sz="8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A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&amp;&amp; </a:t>
            </a:r>
            <a:r>
              <a:rPr lang="fr-CA" sz="800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EmailType</a:t>
            </a:r>
            <a:r>
              <a:rPr lang="fr-CA" sz="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A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=== </a:t>
            </a:r>
            <a:r>
              <a:rPr lang="fr-CA" sz="8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'new-inscription'</a:t>
            </a:r>
            <a:r>
              <a:rPr lang="fr-CA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marL="36900" indent="0">
              <a:buNone/>
            </a:pPr>
            <a:r>
              <a:rPr lang="fr-CA" sz="80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		</a:t>
            </a:r>
            <a:r>
              <a:rPr lang="fr-CA" sz="800" b="0" dirty="0" err="1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statusChanges</a:t>
            </a:r>
            <a:r>
              <a:rPr lang="fr-CA" sz="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fr-CA" sz="8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push</a:t>
            </a:r>
            <a:r>
              <a:rPr lang="fr-CA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({</a:t>
            </a:r>
          </a:p>
          <a:p>
            <a:pPr marL="36900" indent="0">
              <a:buNone/>
            </a:pPr>
            <a:r>
              <a:rPr lang="fr-CA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    </a:t>
            </a:r>
            <a:r>
              <a:rPr lang="fr-CA" sz="8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codePerm</a:t>
            </a:r>
            <a:r>
              <a:rPr lang="fr-CA" sz="8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fr-CA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A" sz="800" b="0" dirty="0" err="1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inscription</a:t>
            </a:r>
            <a:r>
              <a:rPr lang="fr-CA" sz="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fr-CA" sz="8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CODEPERM</a:t>
            </a:r>
            <a:r>
              <a:rPr lang="fr-CA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pPr marL="36900" indent="0">
              <a:buNone/>
            </a:pPr>
            <a:r>
              <a:rPr lang="fr-CA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    </a:t>
            </a:r>
            <a:r>
              <a:rPr lang="fr-CA" sz="8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inscriptionNumber</a:t>
            </a:r>
            <a:r>
              <a:rPr lang="fr-CA" sz="8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fr-CA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A" sz="800" b="0" dirty="0" err="1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inscription</a:t>
            </a:r>
            <a:r>
              <a:rPr lang="fr-CA" sz="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fr-CA" sz="8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NOSEQINSCR</a:t>
            </a:r>
            <a:r>
              <a:rPr lang="fr-CA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pPr marL="36900" indent="0">
              <a:buNone/>
            </a:pPr>
            <a:r>
              <a:rPr lang="fr-CA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    </a:t>
            </a:r>
            <a:r>
              <a:rPr lang="fr-CA" sz="8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oldStatus</a:t>
            </a:r>
            <a:r>
              <a:rPr lang="fr-CA" sz="8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fr-CA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A" sz="800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InscriptionStatus</a:t>
            </a:r>
            <a:r>
              <a:rPr lang="fr-CA" sz="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fr-CA" sz="800" b="0" dirty="0" err="1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ACTIVE_ATTENTE_EXPEDITION</a:t>
            </a:r>
            <a:r>
              <a:rPr lang="fr-CA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pPr marL="36900" indent="0">
              <a:buNone/>
            </a:pPr>
            <a:r>
              <a:rPr lang="fr-CA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    </a:t>
            </a:r>
            <a:r>
              <a:rPr lang="fr-CA" sz="8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newStatus</a:t>
            </a:r>
            <a:r>
              <a:rPr lang="fr-CA" sz="8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fr-CA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A" sz="800" b="0" dirty="0" err="1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cobaInscription</a:t>
            </a:r>
            <a:r>
              <a:rPr lang="fr-CA" sz="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fr-CA" sz="8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STATUTINS</a:t>
            </a:r>
            <a:endParaRPr lang="fr-CA" sz="8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pPr marL="36900" indent="0">
              <a:buNone/>
            </a:pPr>
            <a:r>
              <a:rPr lang="fr-CA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});</a:t>
            </a:r>
          </a:p>
          <a:p>
            <a:pPr marL="36900" indent="0">
              <a:buNone/>
            </a:pPr>
            <a:r>
              <a:rPr lang="fr-CA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fr-CA" sz="8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emailsToSend</a:t>
            </a:r>
            <a:r>
              <a:rPr lang="fr-CA" sz="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fr-CA" sz="8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set</a:t>
            </a:r>
            <a:r>
              <a:rPr lang="fr-CA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fr-CA" sz="800" b="0" dirty="0" err="1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inscription</a:t>
            </a:r>
            <a:r>
              <a:rPr lang="fr-CA" sz="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fr-CA" sz="8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CODEPERM</a:t>
            </a:r>
            <a:r>
              <a:rPr lang="fr-CA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{</a:t>
            </a:r>
          </a:p>
          <a:p>
            <a:pPr marL="36900" indent="0">
              <a:buNone/>
            </a:pPr>
            <a:r>
              <a:rPr lang="fr-CA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    </a:t>
            </a:r>
            <a:r>
              <a:rPr lang="fr-CA" sz="8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type</a:t>
            </a:r>
            <a:r>
              <a:rPr lang="fr-CA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pPr marL="36900" indent="0">
              <a:buNone/>
            </a:pPr>
            <a:r>
              <a:rPr lang="fr-CA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    </a:t>
            </a:r>
            <a:r>
              <a:rPr lang="fr-CA" sz="8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name</a:t>
            </a:r>
            <a:r>
              <a:rPr lang="fr-CA" sz="8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fr-CA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A" sz="8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student</a:t>
            </a:r>
            <a:r>
              <a:rPr lang="fr-CA" sz="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fr-CA" sz="8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firstName</a:t>
            </a:r>
            <a:r>
              <a:rPr lang="fr-CA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pPr marL="36900" indent="0">
              <a:buNone/>
            </a:pPr>
            <a:r>
              <a:rPr lang="fr-CA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    </a:t>
            </a:r>
            <a:r>
              <a:rPr lang="fr-CA" sz="8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email:</a:t>
            </a:r>
            <a:r>
              <a:rPr lang="fr-CA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A" sz="8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student</a:t>
            </a:r>
            <a:r>
              <a:rPr lang="fr-CA" sz="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fr-CA" sz="8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email</a:t>
            </a:r>
            <a:endParaRPr lang="fr-CA" sz="8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pPr marL="36900" indent="0">
              <a:buNone/>
            </a:pPr>
            <a:r>
              <a:rPr lang="fr-CA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});</a:t>
            </a:r>
          </a:p>
          <a:p>
            <a:pPr marL="36900" indent="0">
              <a:buNone/>
            </a:pPr>
            <a:r>
              <a:rPr lang="fr-CA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}</a:t>
            </a:r>
          </a:p>
          <a:p>
            <a:pPr marL="36900" indent="0">
              <a:buNone/>
            </a:pPr>
            <a:r>
              <a:rPr lang="fr-CA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	}</a:t>
            </a:r>
          </a:p>
          <a:p>
            <a:pPr marL="36900"/>
            <a:r>
              <a:rPr lang="fr-CA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}// fin du if</a:t>
            </a:r>
          </a:p>
          <a:p>
            <a:pPr marL="36900" indent="0">
              <a:buNone/>
            </a:pPr>
            <a:endParaRPr lang="fr-CA" sz="8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pPr marL="36900" indent="0">
              <a:buNone/>
            </a:pPr>
            <a:r>
              <a:rPr lang="fr-CA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fr-CA" sz="8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fr-CA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A" sz="800" b="0" dirty="0" err="1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statusChanges</a:t>
            </a:r>
            <a:r>
              <a:rPr lang="fr-CA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marL="36900" indent="0">
              <a:buNone/>
            </a:pPr>
            <a:r>
              <a:rPr lang="fr-CA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}</a:t>
            </a:r>
            <a:endParaRPr lang="fr-CA" dirty="0"/>
          </a:p>
        </p:txBody>
      </p:sp>
      <p:sp>
        <p:nvSpPr>
          <p:cNvPr id="7" name="Accolade ouvrante 6">
            <a:extLst>
              <a:ext uri="{FF2B5EF4-FFF2-40B4-BE49-F238E27FC236}">
                <a16:creationId xmlns:a16="http://schemas.microsoft.com/office/drawing/2014/main" id="{F8B3B6FE-CC4F-4771-9043-20F992132773}"/>
              </a:ext>
            </a:extLst>
          </p:cNvPr>
          <p:cNvSpPr/>
          <p:nvPr/>
        </p:nvSpPr>
        <p:spPr>
          <a:xfrm>
            <a:off x="6441507" y="2085584"/>
            <a:ext cx="368913" cy="2060531"/>
          </a:xfrm>
          <a:prstGeom prst="leftBrac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Accolade ouvrante 7">
            <a:extLst>
              <a:ext uri="{FF2B5EF4-FFF2-40B4-BE49-F238E27FC236}">
                <a16:creationId xmlns:a16="http://schemas.microsoft.com/office/drawing/2014/main" id="{62F815A6-7BEE-45CD-B382-35A8FEB2C81A}"/>
              </a:ext>
            </a:extLst>
          </p:cNvPr>
          <p:cNvSpPr/>
          <p:nvPr/>
        </p:nvSpPr>
        <p:spPr>
          <a:xfrm>
            <a:off x="697282" y="2363244"/>
            <a:ext cx="368913" cy="1578279"/>
          </a:xfrm>
          <a:prstGeom prst="leftBrac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027710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537CEE-2029-49CE-BBCE-6284E09F1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92D050"/>
                </a:solidFill>
              </a:rPr>
              <a:t>Nouvelles inscriptions</a:t>
            </a:r>
            <a:endParaRPr lang="fr-CA" dirty="0">
              <a:solidFill>
                <a:srgbClr val="92D050"/>
              </a:solidFill>
            </a:endParaRP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FC7672F6-6D91-4247-B9D5-E8354C66DC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4356" y="1751293"/>
            <a:ext cx="7910163" cy="4059237"/>
          </a:xfrm>
        </p:spPr>
      </p:pic>
    </p:spTree>
    <p:extLst>
      <p:ext uri="{BB962C8B-B14F-4D97-AF65-F5344CB8AC3E}">
        <p14:creationId xmlns:p14="http://schemas.microsoft.com/office/powerpoint/2010/main" val="8904479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C82AAC-B4F3-487C-A52D-9C5A05C22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92D050"/>
                </a:solidFill>
              </a:rPr>
              <a:t>Suite de nouvelles inscriptions</a:t>
            </a:r>
            <a:endParaRPr lang="fr-CA" dirty="0">
              <a:solidFill>
                <a:srgbClr val="92D050"/>
              </a:solidFill>
            </a:endParaRP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C9732B16-1D51-4D35-8A63-1613244757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51637" y="1669468"/>
            <a:ext cx="6337720" cy="5188532"/>
          </a:xfr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0C16B965-7040-4450-AFC2-B42F02B8A388}"/>
              </a:ext>
            </a:extLst>
          </p:cNvPr>
          <p:cNvSpPr/>
          <p:nvPr/>
        </p:nvSpPr>
        <p:spPr>
          <a:xfrm>
            <a:off x="4503107" y="5129408"/>
            <a:ext cx="1158657" cy="7452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" name="Flèche : droite 6">
            <a:extLst>
              <a:ext uri="{FF2B5EF4-FFF2-40B4-BE49-F238E27FC236}">
                <a16:creationId xmlns:a16="http://schemas.microsoft.com/office/drawing/2014/main" id="{F8461405-E972-461C-9CE9-4DC5E98A01DF}"/>
              </a:ext>
            </a:extLst>
          </p:cNvPr>
          <p:cNvSpPr/>
          <p:nvPr/>
        </p:nvSpPr>
        <p:spPr>
          <a:xfrm rot="10800000">
            <a:off x="5661764" y="5389323"/>
            <a:ext cx="1546965" cy="2254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8C7BA69-3115-4CFB-9E0F-25A6B59E3071}"/>
              </a:ext>
            </a:extLst>
          </p:cNvPr>
          <p:cNvSpPr txBox="1"/>
          <p:nvPr/>
        </p:nvSpPr>
        <p:spPr>
          <a:xfrm>
            <a:off x="7208729" y="5317391"/>
            <a:ext cx="13660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Anomalie </a:t>
            </a:r>
          </a:p>
          <a:p>
            <a:r>
              <a:rPr lang="fr-FR" dirty="0">
                <a:solidFill>
                  <a:srgbClr val="FF0000"/>
                </a:solidFill>
              </a:rPr>
              <a:t>new-</a:t>
            </a:r>
            <a:r>
              <a:rPr lang="fr-FR" dirty="0" err="1">
                <a:solidFill>
                  <a:srgbClr val="FF0000"/>
                </a:solidFill>
              </a:rPr>
              <a:t>student</a:t>
            </a:r>
            <a:endParaRPr lang="fr-CA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0554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69E95A-D068-4913-843A-FFA5486F2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0"/>
            <a:ext cx="10353762" cy="970450"/>
          </a:xfrm>
        </p:spPr>
        <p:txBody>
          <a:bodyPr/>
          <a:lstStyle/>
          <a:p>
            <a:r>
              <a:rPr lang="fr-FR" dirty="0">
                <a:solidFill>
                  <a:schemeClr val="accent1"/>
                </a:solidFill>
              </a:rPr>
              <a:t>BUG 2. Nouvelles inscriptions</a:t>
            </a:r>
            <a:endParaRPr lang="fr-CA" dirty="0">
              <a:solidFill>
                <a:schemeClr val="accent1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50A5F37-AA1A-40CB-B523-099C556281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754" y="866224"/>
            <a:ext cx="4960912" cy="5125551"/>
          </a:xfrm>
        </p:spPr>
        <p:txBody>
          <a:bodyPr>
            <a:normAutofit fontScale="25000" lnSpcReduction="20000"/>
          </a:bodyPr>
          <a:lstStyle/>
          <a:p>
            <a:pPr marL="36900" indent="0">
              <a:buNone/>
            </a:pPr>
            <a:r>
              <a:rPr lang="fr-CA" sz="3200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private</a:t>
            </a:r>
            <a:r>
              <a:rPr lang="fr-CA" sz="3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A" sz="3200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async</a:t>
            </a:r>
            <a:r>
              <a:rPr lang="fr-CA" sz="3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A" sz="32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syncNewInscriptions</a:t>
            </a:r>
            <a:r>
              <a:rPr lang="fr-CA" sz="3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fr-CA" sz="32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emailsToSend</a:t>
            </a:r>
            <a:r>
              <a:rPr lang="fr-CA" sz="3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fr-CA" sz="3200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Map</a:t>
            </a:r>
            <a:r>
              <a:rPr lang="fr-CA" sz="3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fr-CA" sz="32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string</a:t>
            </a:r>
            <a:r>
              <a:rPr lang="fr-CA" sz="3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{ </a:t>
            </a:r>
            <a:r>
              <a:rPr lang="fr-CA" sz="32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type</a:t>
            </a:r>
            <a:r>
              <a:rPr lang="fr-CA" sz="3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fr-CA" sz="3200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EmailType</a:t>
            </a:r>
            <a:r>
              <a:rPr lang="fr-CA" sz="3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fr-CA" sz="32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name</a:t>
            </a:r>
            <a:r>
              <a:rPr lang="fr-CA" sz="3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fr-CA" sz="32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string</a:t>
            </a:r>
            <a:r>
              <a:rPr lang="fr-CA" sz="3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fr-CA" sz="32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email</a:t>
            </a:r>
            <a:r>
              <a:rPr lang="fr-CA" sz="3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fr-CA" sz="32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string</a:t>
            </a:r>
            <a:r>
              <a:rPr lang="fr-CA" sz="3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}&gt;): </a:t>
            </a:r>
            <a:r>
              <a:rPr lang="fr-CA" sz="32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Promise</a:t>
            </a:r>
            <a:r>
              <a:rPr lang="fr-CA" sz="3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fr-CA" sz="3200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NewInscriptionsSync</a:t>
            </a:r>
            <a:r>
              <a:rPr lang="fr-CA" sz="3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| </a:t>
            </a:r>
            <a:r>
              <a:rPr lang="fr-CA" sz="3200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undefined</a:t>
            </a:r>
            <a:r>
              <a:rPr lang="fr-CA" sz="3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&gt; {</a:t>
            </a:r>
          </a:p>
          <a:p>
            <a:pPr marL="36900" indent="0">
              <a:buNone/>
            </a:pPr>
            <a:r>
              <a:rPr lang="fr-CA" sz="3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fr-CA" sz="3200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fr-CA" sz="3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A" sz="3200" b="0" dirty="0" err="1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lastInscriptionSynced</a:t>
            </a:r>
            <a:r>
              <a:rPr lang="fr-CA" sz="3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fr-CA" sz="3200" b="0" dirty="0" err="1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await</a:t>
            </a:r>
            <a:r>
              <a:rPr lang="fr-CA" sz="3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A" sz="3200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this</a:t>
            </a:r>
            <a:r>
              <a:rPr lang="fr-CA" sz="32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fr-CA" sz="3200" b="0" dirty="0" err="1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synchronizationRepository</a:t>
            </a:r>
            <a:r>
              <a:rPr lang="fr-CA" sz="32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fr-CA" sz="32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getLastInscriptionSynced</a:t>
            </a:r>
            <a:r>
              <a:rPr lang="fr-CA" sz="3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pPr marL="36900" indent="0">
              <a:buNone/>
            </a:pPr>
            <a:r>
              <a:rPr lang="fr-CA" sz="3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fr-CA" sz="32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fr-CA" sz="3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fr-CA" sz="3200" b="0" dirty="0" err="1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lastInscriptionSynced</a:t>
            </a:r>
            <a:r>
              <a:rPr lang="fr-CA" sz="3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== </a:t>
            </a:r>
            <a:r>
              <a:rPr lang="fr-CA" sz="3200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undefined</a:t>
            </a:r>
            <a:r>
              <a:rPr lang="fr-CA" sz="3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fr-CA" sz="32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fr-CA" sz="3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A" sz="3200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undefined</a:t>
            </a:r>
            <a:r>
              <a:rPr lang="fr-CA" sz="3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marL="36900" indent="0">
              <a:buNone/>
            </a:pPr>
            <a:r>
              <a:rPr lang="fr-CA" sz="3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fr-CA" sz="3200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fr-CA" sz="3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A" sz="3200" b="0" dirty="0" err="1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newInscriptions</a:t>
            </a:r>
            <a:r>
              <a:rPr lang="fr-CA" sz="3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fr-CA" sz="3200" b="0" dirty="0" err="1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await</a:t>
            </a:r>
            <a:r>
              <a:rPr lang="fr-CA" sz="3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A" sz="3200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this</a:t>
            </a:r>
            <a:r>
              <a:rPr lang="fr-CA" sz="32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fr-CA" sz="3200" b="0" dirty="0" err="1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cobaRepository</a:t>
            </a:r>
            <a:r>
              <a:rPr lang="fr-CA" sz="32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fr-CA" sz="32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getInscriptionsAfter</a:t>
            </a:r>
            <a:r>
              <a:rPr lang="fr-CA" sz="3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fr-CA" sz="3200" b="0" dirty="0" err="1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lastInscriptionSynced</a:t>
            </a:r>
            <a:r>
              <a:rPr lang="fr-CA" sz="3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marL="36900" indent="0">
              <a:buNone/>
            </a:pPr>
            <a:r>
              <a:rPr lang="fr-CA" sz="3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fr-CA" sz="32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fr-CA" sz="3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fr-CA" sz="3200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fr-CA" sz="3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A" sz="3200" b="0" dirty="0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inscription</a:t>
            </a:r>
            <a:r>
              <a:rPr lang="fr-CA" sz="3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A" sz="32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of</a:t>
            </a:r>
            <a:r>
              <a:rPr lang="fr-CA" sz="3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A" sz="3200" b="0" dirty="0" err="1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newInscriptions</a:t>
            </a:r>
            <a:r>
              <a:rPr lang="fr-CA" sz="3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marL="36900" indent="0">
              <a:buNone/>
            </a:pPr>
            <a:r>
              <a:rPr lang="fr-CA" sz="3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fr-CA" sz="3200" b="0" dirty="0" err="1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await</a:t>
            </a:r>
            <a:r>
              <a:rPr lang="fr-CA" sz="3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A" sz="3200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this</a:t>
            </a:r>
            <a:r>
              <a:rPr lang="fr-CA" sz="32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fr-CA" sz="3200" b="0" dirty="0" err="1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inscriptionsRepository</a:t>
            </a:r>
            <a:r>
              <a:rPr lang="fr-CA" sz="32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fr-CA" sz="32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add</a:t>
            </a:r>
            <a:r>
              <a:rPr lang="fr-CA" sz="3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({</a:t>
            </a:r>
          </a:p>
          <a:p>
            <a:pPr marL="36900" indent="0">
              <a:buNone/>
            </a:pPr>
            <a:r>
              <a:rPr lang="fr-CA" sz="3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    </a:t>
            </a:r>
            <a:r>
              <a:rPr lang="fr-CA" sz="32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NOSEQINSCR:</a:t>
            </a:r>
            <a:r>
              <a:rPr lang="fr-CA" sz="3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A" sz="3200" b="0" dirty="0" err="1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inscription</a:t>
            </a:r>
            <a:r>
              <a:rPr lang="fr-CA" sz="32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fr-CA" sz="32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NOSEQINSCR</a:t>
            </a:r>
            <a:r>
              <a:rPr lang="fr-CA" sz="3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pPr marL="36900" indent="0">
              <a:buNone/>
            </a:pPr>
            <a:r>
              <a:rPr lang="fr-CA" sz="3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    </a:t>
            </a:r>
            <a:r>
              <a:rPr lang="fr-CA" sz="32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STATUTINS:</a:t>
            </a:r>
            <a:r>
              <a:rPr lang="fr-CA" sz="3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A" sz="3200" b="0" dirty="0" err="1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inscription</a:t>
            </a:r>
            <a:r>
              <a:rPr lang="fr-CA" sz="32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fr-CA" sz="32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STATUTINS</a:t>
            </a:r>
            <a:r>
              <a:rPr lang="fr-CA" sz="3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pPr marL="36900" indent="0">
              <a:buNone/>
            </a:pPr>
            <a:r>
              <a:rPr lang="fr-CA" sz="3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    </a:t>
            </a:r>
            <a:r>
              <a:rPr lang="fr-CA" sz="32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CODEPERM:</a:t>
            </a:r>
            <a:r>
              <a:rPr lang="fr-CA" sz="3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A" sz="3200" b="0" dirty="0" err="1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inscription</a:t>
            </a:r>
            <a:r>
              <a:rPr lang="fr-CA" sz="32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fr-CA" sz="32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CODEPERM</a:t>
            </a:r>
            <a:endParaRPr lang="fr-CA" sz="32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pPr marL="36900" indent="0">
              <a:buNone/>
            </a:pPr>
            <a:r>
              <a:rPr lang="fr-CA" sz="3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});</a:t>
            </a:r>
          </a:p>
          <a:p>
            <a:pPr marL="36900" indent="0">
              <a:buNone/>
            </a:pPr>
            <a:r>
              <a:rPr lang="fr-CA" sz="3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fr-CA" sz="32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let</a:t>
            </a:r>
            <a:r>
              <a:rPr lang="fr-CA" sz="3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A" sz="32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student</a:t>
            </a:r>
            <a:r>
              <a:rPr lang="fr-CA" sz="3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fr-CA" sz="3200" b="0" dirty="0" err="1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await</a:t>
            </a:r>
            <a:r>
              <a:rPr lang="fr-CA" sz="3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A" sz="3200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this</a:t>
            </a:r>
            <a:r>
              <a:rPr lang="fr-CA" sz="32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fr-CA" sz="3200" b="0" dirty="0" err="1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userRepository</a:t>
            </a:r>
            <a:r>
              <a:rPr lang="fr-CA" sz="32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fr-CA" sz="32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getStudentByPermanentCode</a:t>
            </a:r>
            <a:r>
              <a:rPr lang="fr-CA" sz="3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fr-CA" sz="3200" b="0" dirty="0" err="1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inscription</a:t>
            </a:r>
            <a:r>
              <a:rPr lang="fr-CA" sz="32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fr-CA" sz="32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CODEPERM</a:t>
            </a:r>
            <a:r>
              <a:rPr lang="fr-CA" sz="3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marL="36900" indent="0">
              <a:buNone/>
            </a:pPr>
            <a:r>
              <a:rPr lang="fr-CA" sz="3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fr-CA" sz="32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if </a:t>
            </a:r>
            <a:r>
              <a:rPr lang="fr-CA" sz="3200" b="0" dirty="0" err="1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student</a:t>
            </a:r>
            <a:r>
              <a:rPr lang="fr-CA" sz="32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A" sz="3200" b="0" dirty="0" err="1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does</a:t>
            </a:r>
            <a:r>
              <a:rPr lang="fr-CA" sz="32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 not </a:t>
            </a:r>
            <a:r>
              <a:rPr lang="fr-CA" sz="3200" b="0" dirty="0" err="1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exist</a:t>
            </a:r>
            <a:r>
              <a:rPr lang="fr-CA" sz="32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fr-CA" sz="3200" b="0" dirty="0" err="1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create</a:t>
            </a:r>
            <a:r>
              <a:rPr lang="fr-CA" sz="32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 new </a:t>
            </a:r>
            <a:r>
              <a:rPr lang="fr-CA" sz="3200" b="0" dirty="0" err="1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student</a:t>
            </a:r>
            <a:endParaRPr lang="fr-CA" sz="32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pPr marL="36900" indent="0">
              <a:buNone/>
            </a:pPr>
            <a:r>
              <a:rPr lang="fr-CA" sz="3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fr-CA" sz="32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fr-CA" sz="3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fr-CA" sz="32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student</a:t>
            </a:r>
            <a:r>
              <a:rPr lang="fr-CA" sz="3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== </a:t>
            </a:r>
            <a:r>
              <a:rPr lang="fr-CA" sz="3200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undefined</a:t>
            </a:r>
            <a:r>
              <a:rPr lang="fr-CA" sz="3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marL="36900" indent="0">
              <a:buNone/>
            </a:pPr>
            <a:r>
              <a:rPr lang="fr-CA" sz="3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    </a:t>
            </a:r>
            <a:r>
              <a:rPr lang="fr-CA" sz="3200" b="0" dirty="0" err="1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await</a:t>
            </a:r>
            <a:r>
              <a:rPr lang="fr-CA" sz="3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A" sz="3200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this</a:t>
            </a:r>
            <a:r>
              <a:rPr lang="fr-CA" sz="32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fr-CA" sz="32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createStudent</a:t>
            </a:r>
            <a:r>
              <a:rPr lang="fr-CA" sz="3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fr-CA" sz="3200" b="0" dirty="0" err="1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inscription</a:t>
            </a:r>
            <a:r>
              <a:rPr lang="fr-CA" sz="32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fr-CA" sz="32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CODEPERM</a:t>
            </a:r>
            <a:r>
              <a:rPr lang="fr-CA" sz="3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marL="36900" indent="0">
              <a:buNone/>
            </a:pPr>
            <a:r>
              <a:rPr lang="fr-CA" sz="3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}</a:t>
            </a:r>
          </a:p>
          <a:p>
            <a:pPr marL="36900" indent="0">
              <a:buNone/>
            </a:pPr>
            <a:r>
              <a:rPr lang="fr-CA" sz="3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fr-CA" sz="32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fr-CA" sz="3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fr-CA" sz="3200" b="0" dirty="0" err="1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inscription</a:t>
            </a:r>
            <a:r>
              <a:rPr lang="fr-CA" sz="32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fr-CA" sz="32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STATUTINS</a:t>
            </a:r>
            <a:r>
              <a:rPr lang="fr-CA" sz="3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!= </a:t>
            </a:r>
            <a:r>
              <a:rPr lang="fr-CA" sz="3200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InscriptionStatus</a:t>
            </a:r>
            <a:r>
              <a:rPr lang="fr-CA" sz="32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fr-CA" sz="3200" b="0" dirty="0" err="1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ACTIVE</a:t>
            </a:r>
            <a:r>
              <a:rPr lang="fr-CA" sz="3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fr-CA" sz="32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continue</a:t>
            </a:r>
            <a:r>
              <a:rPr lang="fr-CA" sz="3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marL="36900" indent="0">
              <a:buNone/>
            </a:pPr>
            <a:br>
              <a:rPr lang="fr-CA" sz="3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fr-CA" sz="3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fr-CA" sz="3200" b="0" dirty="0" err="1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await</a:t>
            </a:r>
            <a:r>
              <a:rPr lang="fr-CA" sz="3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A" sz="3200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this</a:t>
            </a:r>
            <a:r>
              <a:rPr lang="fr-CA" sz="32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fr-CA" sz="3200" b="0" dirty="0" err="1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progressionRepository</a:t>
            </a:r>
            <a:r>
              <a:rPr lang="fr-CA" sz="32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fr-CA" sz="32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setQuestionnaireNeedsUpdate</a:t>
            </a:r>
            <a:r>
              <a:rPr lang="fr-CA" sz="3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fr-CA" sz="3200" b="0" dirty="0" err="1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inscription</a:t>
            </a:r>
            <a:r>
              <a:rPr lang="fr-CA" sz="32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fr-CA" sz="32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CODEPERM</a:t>
            </a:r>
            <a:r>
              <a:rPr lang="fr-CA" sz="3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 marL="36900" indent="0">
              <a:buNone/>
            </a:pPr>
            <a:br>
              <a:rPr lang="fr-CA" sz="3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fr-CA" sz="3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fr-CA" sz="32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if </a:t>
            </a:r>
            <a:r>
              <a:rPr lang="fr-CA" sz="3200" b="0" dirty="0" err="1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status</a:t>
            </a:r>
            <a:r>
              <a:rPr lang="fr-CA" sz="32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A" sz="3200" b="0" dirty="0" err="1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is</a:t>
            </a:r>
            <a:r>
              <a:rPr lang="fr-CA" sz="32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 1, check if </a:t>
            </a:r>
            <a:r>
              <a:rPr lang="fr-CA" sz="3200" b="0" dirty="0" err="1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student</a:t>
            </a:r>
            <a:r>
              <a:rPr lang="fr-CA" sz="32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A" sz="3200" b="0" dirty="0" err="1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confirmed</a:t>
            </a:r>
            <a:r>
              <a:rPr lang="fr-CA" sz="32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A" sz="3200" b="0" dirty="0" err="1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their</a:t>
            </a:r>
            <a:r>
              <a:rPr lang="fr-CA" sz="32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A" sz="3200" b="0" dirty="0" err="1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account</a:t>
            </a:r>
            <a:endParaRPr lang="fr-CA" sz="32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pPr marL="36900" indent="0">
              <a:buNone/>
            </a:pPr>
            <a:r>
              <a:rPr lang="fr-CA" sz="3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fr-CA" sz="32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student</a:t>
            </a:r>
            <a:r>
              <a:rPr lang="fr-CA" sz="3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fr-CA" sz="3200" b="0" dirty="0" err="1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await</a:t>
            </a:r>
            <a:r>
              <a:rPr lang="fr-CA" sz="3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A" sz="3200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this</a:t>
            </a:r>
            <a:r>
              <a:rPr lang="fr-CA" sz="32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fr-CA" sz="3200" b="0" dirty="0" err="1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userRepository</a:t>
            </a:r>
            <a:r>
              <a:rPr lang="fr-CA" sz="32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fr-CA" sz="32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getStudentByPermanentCode</a:t>
            </a:r>
            <a:r>
              <a:rPr lang="fr-CA" sz="3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fr-CA" sz="3200" b="0" dirty="0" err="1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inscription</a:t>
            </a:r>
            <a:r>
              <a:rPr lang="fr-CA" sz="32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fr-CA" sz="32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CODEPERM</a:t>
            </a:r>
            <a:r>
              <a:rPr lang="fr-CA" sz="3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marL="36900" indent="0">
              <a:buNone/>
            </a:pPr>
            <a:r>
              <a:rPr lang="fr-CA" sz="3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fr-CA" sz="32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fr-CA" sz="3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fr-CA" sz="32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student</a:t>
            </a:r>
            <a:r>
              <a:rPr lang="fr-CA" sz="3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== </a:t>
            </a:r>
            <a:r>
              <a:rPr lang="fr-CA" sz="3200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undefined</a:t>
            </a:r>
            <a:r>
              <a:rPr lang="fr-CA" sz="3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fr-CA" sz="32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continue</a:t>
            </a:r>
            <a:r>
              <a:rPr lang="fr-CA" sz="3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marL="36900" indent="0">
              <a:buNone/>
            </a:pPr>
            <a:r>
              <a:rPr lang="fr-CA" sz="3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fr-CA" sz="3200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fr-CA" sz="3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A" sz="3200" b="0" dirty="0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type</a:t>
            </a:r>
            <a:r>
              <a:rPr lang="fr-CA" sz="3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fr-CA" sz="3200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EmailType</a:t>
            </a:r>
            <a:r>
              <a:rPr lang="fr-CA" sz="3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fr-CA" sz="32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student</a:t>
            </a:r>
            <a:r>
              <a:rPr lang="fr-CA" sz="32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fr-CA" sz="32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accountConfirmed</a:t>
            </a:r>
            <a:r>
              <a:rPr lang="fr-CA" sz="3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? </a:t>
            </a:r>
            <a:r>
              <a:rPr lang="fr-CA" sz="32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'new-inscription'</a:t>
            </a:r>
            <a:r>
              <a:rPr lang="fr-CA" sz="3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: </a:t>
            </a:r>
            <a:r>
              <a:rPr lang="fr-CA" sz="32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'new-</a:t>
            </a:r>
            <a:r>
              <a:rPr lang="fr-CA" sz="3200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student</a:t>
            </a:r>
            <a:r>
              <a:rPr lang="fr-CA" sz="32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fr-CA" sz="3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marL="36900" indent="0">
              <a:buNone/>
            </a:pPr>
            <a:r>
              <a:rPr lang="fr-CA" sz="3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fr-CA" sz="32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emailsToSend</a:t>
            </a:r>
            <a:r>
              <a:rPr lang="fr-CA" sz="32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fr-CA" sz="32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set</a:t>
            </a:r>
            <a:r>
              <a:rPr lang="fr-CA" sz="3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fr-CA" sz="3200" b="0" dirty="0" err="1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inscription</a:t>
            </a:r>
            <a:r>
              <a:rPr lang="fr-CA" sz="32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fr-CA" sz="32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CODEPERM</a:t>
            </a:r>
            <a:r>
              <a:rPr lang="fr-CA" sz="3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{ </a:t>
            </a:r>
            <a:r>
              <a:rPr lang="fr-CA" sz="32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type</a:t>
            </a:r>
            <a:r>
              <a:rPr lang="fr-CA" sz="3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fr-CA" sz="32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name</a:t>
            </a:r>
            <a:r>
              <a:rPr lang="fr-CA" sz="32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fr-CA" sz="3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A" sz="32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student</a:t>
            </a:r>
            <a:r>
              <a:rPr lang="fr-CA" sz="32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fr-CA" sz="32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firstName</a:t>
            </a:r>
            <a:r>
              <a:rPr lang="fr-CA" sz="3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fr-CA" sz="32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email:</a:t>
            </a:r>
            <a:r>
              <a:rPr lang="fr-CA" sz="3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A" sz="32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student</a:t>
            </a:r>
            <a:r>
              <a:rPr lang="fr-CA" sz="32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fr-CA" sz="32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email</a:t>
            </a:r>
            <a:r>
              <a:rPr lang="fr-CA" sz="3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});</a:t>
            </a:r>
          </a:p>
          <a:p>
            <a:pPr marL="36900" indent="0">
              <a:buNone/>
            </a:pPr>
            <a:r>
              <a:rPr lang="fr-CA" sz="3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}</a:t>
            </a:r>
          </a:p>
          <a:p>
            <a:pPr marL="36900" indent="0">
              <a:buNone/>
            </a:pPr>
            <a:r>
              <a:rPr lang="fr-CA" sz="3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fr-CA" sz="32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let</a:t>
            </a:r>
            <a:r>
              <a:rPr lang="fr-CA" sz="3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A" sz="32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minInscriptionNumber</a:t>
            </a:r>
            <a:r>
              <a:rPr lang="fr-CA" sz="3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fr-CA" sz="3200" b="0" dirty="0" err="1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lastInscriptionSynced</a:t>
            </a:r>
            <a:r>
              <a:rPr lang="fr-CA" sz="3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marL="36900" indent="0">
              <a:buNone/>
            </a:pPr>
            <a:r>
              <a:rPr lang="fr-CA" sz="3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fr-CA" sz="32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let</a:t>
            </a:r>
            <a:r>
              <a:rPr lang="fr-CA" sz="3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A" sz="32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maxInscriptionNumber</a:t>
            </a:r>
            <a:r>
              <a:rPr lang="fr-CA" sz="3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fr-CA" sz="3200" b="0" dirty="0" err="1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lastInscriptionSynced</a:t>
            </a:r>
            <a:r>
              <a:rPr lang="fr-CA" sz="3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fr-C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</a:t>
            </a:r>
            <a:endParaRPr lang="fr-CA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C8374C4-202F-46CB-A852-AD7CC37BF85C}"/>
              </a:ext>
            </a:extLst>
          </p:cNvPr>
          <p:cNvSpPr txBox="1"/>
          <p:nvPr/>
        </p:nvSpPr>
        <p:spPr>
          <a:xfrm>
            <a:off x="6970734" y="1271855"/>
            <a:ext cx="4371014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2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fr-CA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fr-CA" sz="1200" b="0" dirty="0" err="1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newInscriptions</a:t>
            </a:r>
            <a:r>
              <a:rPr lang="fr-CA" sz="12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fr-CA" sz="12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length</a:t>
            </a:r>
            <a:r>
              <a:rPr lang="fr-CA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&gt; </a:t>
            </a:r>
            <a:r>
              <a:rPr lang="fr-CA" sz="12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fr-CA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r>
              <a:rPr lang="fr-CA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fr-CA" sz="12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minInscriptionNumber</a:t>
            </a:r>
            <a:r>
              <a:rPr lang="fr-CA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fr-CA" sz="1200" b="0" dirty="0" err="1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newInscriptions</a:t>
            </a:r>
            <a:r>
              <a:rPr lang="fr-CA" sz="12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fr-CA" sz="12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reduce</a:t>
            </a:r>
            <a:r>
              <a:rPr lang="fr-CA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((</a:t>
            </a:r>
            <a:r>
              <a:rPr lang="fr-CA" sz="12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previous</a:t>
            </a:r>
            <a:r>
              <a:rPr lang="fr-CA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fr-CA" sz="12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current</a:t>
            </a:r>
            <a:r>
              <a:rPr lang="fr-CA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fr-CA" sz="12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=&gt;</a:t>
            </a:r>
            <a:r>
              <a:rPr lang="fr-CA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r>
              <a:rPr lang="fr-CA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    </a:t>
            </a:r>
            <a:r>
              <a:rPr lang="fr-CA" sz="12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fr-CA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A" sz="12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previous</a:t>
            </a:r>
            <a:r>
              <a:rPr lang="fr-CA" sz="12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fr-CA" sz="12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NOSEQINSCR</a:t>
            </a:r>
            <a:r>
              <a:rPr lang="fr-CA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&lt; </a:t>
            </a:r>
            <a:r>
              <a:rPr lang="fr-CA" sz="12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current</a:t>
            </a:r>
            <a:r>
              <a:rPr lang="fr-CA" sz="12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fr-CA" sz="12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NOSEQINSCR</a:t>
            </a:r>
            <a:r>
              <a:rPr lang="fr-CA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? </a:t>
            </a:r>
            <a:r>
              <a:rPr lang="fr-CA" sz="12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previous</a:t>
            </a:r>
            <a:r>
              <a:rPr lang="fr-CA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: </a:t>
            </a:r>
            <a:r>
              <a:rPr lang="fr-CA" sz="12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current</a:t>
            </a:r>
            <a:r>
              <a:rPr lang="fr-CA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fr-CA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}).</a:t>
            </a:r>
            <a:r>
              <a:rPr lang="fr-CA" sz="12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NOSEQINSCR</a:t>
            </a:r>
            <a:r>
              <a:rPr lang="fr-CA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fr-CA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fr-CA" sz="12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maxInscriptionNumber</a:t>
            </a:r>
            <a:r>
              <a:rPr lang="fr-CA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fr-CA" sz="1200" b="0" dirty="0" err="1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newInscriptions</a:t>
            </a:r>
            <a:r>
              <a:rPr lang="fr-CA" sz="12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fr-CA" sz="12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reduce</a:t>
            </a:r>
            <a:r>
              <a:rPr lang="fr-CA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((</a:t>
            </a:r>
            <a:r>
              <a:rPr lang="fr-CA" sz="12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previous</a:t>
            </a:r>
            <a:r>
              <a:rPr lang="fr-CA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fr-CA" sz="12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current</a:t>
            </a:r>
            <a:r>
              <a:rPr lang="fr-CA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fr-CA" sz="12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=&gt;</a:t>
            </a:r>
            <a:r>
              <a:rPr lang="fr-CA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r>
              <a:rPr lang="fr-CA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    </a:t>
            </a:r>
            <a:r>
              <a:rPr lang="fr-CA" sz="12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fr-CA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A" sz="12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previous</a:t>
            </a:r>
            <a:r>
              <a:rPr lang="fr-CA" sz="12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fr-CA" sz="12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NOSEQINSCR</a:t>
            </a:r>
            <a:r>
              <a:rPr lang="fr-CA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&gt; </a:t>
            </a:r>
            <a:r>
              <a:rPr lang="fr-CA" sz="12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current</a:t>
            </a:r>
            <a:r>
              <a:rPr lang="fr-CA" sz="12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fr-CA" sz="12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NOSEQINSCR</a:t>
            </a:r>
            <a:r>
              <a:rPr lang="fr-CA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? </a:t>
            </a:r>
            <a:r>
              <a:rPr lang="fr-CA" sz="12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previous</a:t>
            </a:r>
            <a:r>
              <a:rPr lang="fr-CA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: </a:t>
            </a:r>
            <a:r>
              <a:rPr lang="fr-CA" sz="12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current</a:t>
            </a:r>
            <a:r>
              <a:rPr lang="fr-CA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fr-CA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}).</a:t>
            </a:r>
            <a:r>
              <a:rPr lang="fr-CA" sz="12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NOSEQINSCR</a:t>
            </a:r>
            <a:r>
              <a:rPr lang="fr-CA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fr-CA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}</a:t>
            </a:r>
          </a:p>
          <a:p>
            <a:br>
              <a:rPr lang="fr-CA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br>
              <a:rPr lang="fr-CA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fr-CA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fr-CA" sz="12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fr-CA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r>
              <a:rPr lang="fr-CA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fr-CA" sz="12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starting</a:t>
            </a:r>
            <a:r>
              <a:rPr lang="fr-CA" sz="12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fr-CA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A" sz="12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minInscriptionNumber</a:t>
            </a:r>
            <a:r>
              <a:rPr lang="fr-CA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r>
              <a:rPr lang="fr-CA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fr-CA" sz="12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ending</a:t>
            </a:r>
            <a:r>
              <a:rPr lang="fr-CA" sz="12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fr-CA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A" sz="12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maxInscriptionNumber</a:t>
            </a:r>
            <a:r>
              <a:rPr lang="fr-CA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r>
              <a:rPr lang="fr-CA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fr-CA" sz="12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inscriptions:</a:t>
            </a:r>
            <a:r>
              <a:rPr lang="fr-CA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A" sz="1200" b="0" dirty="0" err="1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newInscriptions</a:t>
            </a:r>
            <a:r>
              <a:rPr lang="fr-CA" sz="12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fr-CA" sz="12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map</a:t>
            </a:r>
            <a:r>
              <a:rPr lang="fr-CA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((</a:t>
            </a:r>
            <a:r>
              <a:rPr lang="fr-CA" sz="12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inscription</a:t>
            </a:r>
            <a:r>
              <a:rPr lang="fr-CA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fr-CA" sz="12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=&gt;</a:t>
            </a:r>
            <a:r>
              <a:rPr lang="fr-CA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r>
              <a:rPr lang="fr-CA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    </a:t>
            </a:r>
            <a:r>
              <a:rPr lang="fr-CA" sz="12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fr-CA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r>
              <a:rPr lang="fr-CA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        </a:t>
            </a:r>
            <a:r>
              <a:rPr lang="fr-CA" sz="12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codePerm</a:t>
            </a:r>
            <a:r>
              <a:rPr lang="fr-CA" sz="12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fr-CA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A" sz="12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inscription</a:t>
            </a:r>
            <a:r>
              <a:rPr lang="fr-CA" sz="12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fr-CA" sz="12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CODEPERM</a:t>
            </a:r>
            <a:r>
              <a:rPr lang="fr-CA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r>
              <a:rPr lang="fr-CA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        </a:t>
            </a:r>
            <a:r>
              <a:rPr lang="fr-CA" sz="12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inscriptionNumber</a:t>
            </a:r>
            <a:r>
              <a:rPr lang="fr-CA" sz="12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fr-CA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A" sz="12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inscription</a:t>
            </a:r>
            <a:r>
              <a:rPr lang="fr-CA" sz="12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fr-CA" sz="12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NOSEQINSCR</a:t>
            </a:r>
            <a:endParaRPr lang="fr-CA" sz="12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fr-CA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    }</a:t>
            </a:r>
          </a:p>
          <a:p>
            <a:r>
              <a:rPr lang="fr-CA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})</a:t>
            </a:r>
          </a:p>
          <a:p>
            <a:r>
              <a:rPr lang="fr-CA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}</a:t>
            </a:r>
          </a:p>
          <a:p>
            <a:r>
              <a:rPr lang="fr-CA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endParaRPr lang="fr-CA" dirty="0"/>
          </a:p>
        </p:txBody>
      </p:sp>
      <p:sp>
        <p:nvSpPr>
          <p:cNvPr id="7" name="Accolade fermante 6">
            <a:extLst>
              <a:ext uri="{FF2B5EF4-FFF2-40B4-BE49-F238E27FC236}">
                <a16:creationId xmlns:a16="http://schemas.microsoft.com/office/drawing/2014/main" id="{2534FDE8-16C7-444E-8E43-795716158E08}"/>
              </a:ext>
            </a:extLst>
          </p:cNvPr>
          <p:cNvSpPr/>
          <p:nvPr/>
        </p:nvSpPr>
        <p:spPr>
          <a:xfrm>
            <a:off x="5177634" y="5567819"/>
            <a:ext cx="196032" cy="76408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Flèche : droite 7">
            <a:extLst>
              <a:ext uri="{FF2B5EF4-FFF2-40B4-BE49-F238E27FC236}">
                <a16:creationId xmlns:a16="http://schemas.microsoft.com/office/drawing/2014/main" id="{1587C941-A7E9-4F34-A78E-022EF481DA9F}"/>
              </a:ext>
            </a:extLst>
          </p:cNvPr>
          <p:cNvSpPr/>
          <p:nvPr/>
        </p:nvSpPr>
        <p:spPr>
          <a:xfrm rot="10800000">
            <a:off x="5422726" y="5824603"/>
            <a:ext cx="533399" cy="2505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4206027-6DF9-4729-8E82-EDDBF551AA05}"/>
              </a:ext>
            </a:extLst>
          </p:cNvPr>
          <p:cNvSpPr txBox="1"/>
          <p:nvPr/>
        </p:nvSpPr>
        <p:spPr>
          <a:xfrm>
            <a:off x="5422725" y="6075124"/>
            <a:ext cx="1593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92D050"/>
                </a:solidFill>
              </a:rPr>
              <a:t>Même logique</a:t>
            </a:r>
            <a:endParaRPr lang="fr-CA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8438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BE3D95-EF2F-452E-B663-6F5B8F05B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92D050"/>
                </a:solidFill>
              </a:rPr>
              <a:t>Logique</a:t>
            </a:r>
            <a:r>
              <a:rPr lang="en-US" dirty="0">
                <a:solidFill>
                  <a:srgbClr val="92D050"/>
                </a:solidFill>
              </a:rPr>
              <a:t> la m</a:t>
            </a:r>
            <a:r>
              <a:rPr lang="fr-CA" dirty="0" err="1">
                <a:solidFill>
                  <a:srgbClr val="92D050"/>
                </a:solidFill>
              </a:rPr>
              <a:t>ême</a:t>
            </a:r>
            <a:r>
              <a:rPr lang="fr-CA" dirty="0">
                <a:solidFill>
                  <a:srgbClr val="92D050"/>
                </a:solidFill>
              </a:rPr>
              <a:t> </a:t>
            </a:r>
            <a:r>
              <a:rPr lang="fr-CA">
                <a:solidFill>
                  <a:srgbClr val="92D050"/>
                </a:solidFill>
              </a:rPr>
              <a:t>mais adaptée.</a:t>
            </a:r>
            <a:r>
              <a:rPr lang="en-US"/>
              <a:t> </a:t>
            </a:r>
            <a:endParaRPr lang="fr-CA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68CA0D0-7413-4494-9BD3-9023C2DDDD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32451"/>
            <a:ext cx="10353762" cy="3052492"/>
          </a:xfrm>
        </p:spPr>
        <p:txBody>
          <a:bodyPr>
            <a:normAutofit fontScale="77500" lnSpcReduction="20000"/>
          </a:bodyPr>
          <a:lstStyle/>
          <a:p>
            <a:pPr marL="36900" indent="0">
              <a:buNone/>
            </a:pPr>
            <a:r>
              <a:rPr lang="fr-CA" sz="2000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fr-CA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A" sz="2000" b="0" dirty="0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type</a:t>
            </a:r>
            <a:r>
              <a:rPr lang="fr-CA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fr-CA" sz="2000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EmailType</a:t>
            </a:r>
            <a:r>
              <a:rPr lang="fr-CA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fr-CA" sz="20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student</a:t>
            </a:r>
            <a:r>
              <a:rPr lang="fr-CA" sz="20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fr-CA" sz="20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accountConfirmed</a:t>
            </a:r>
            <a:r>
              <a:rPr lang="fr-CA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? </a:t>
            </a:r>
            <a:r>
              <a:rPr lang="fr-CA" sz="20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'new-inscription'</a:t>
            </a:r>
            <a:r>
              <a:rPr lang="fr-CA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: </a:t>
            </a:r>
            <a:r>
              <a:rPr lang="fr-CA" sz="20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'new-</a:t>
            </a:r>
            <a:r>
              <a:rPr lang="fr-CA" sz="2000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student</a:t>
            </a:r>
            <a:r>
              <a:rPr lang="fr-CA" sz="20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’</a:t>
            </a:r>
            <a:r>
              <a:rPr lang="fr-CA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marL="36900" indent="0">
              <a:buNone/>
            </a:pPr>
            <a:r>
              <a:rPr lang="fr-CA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//Traitement sans envoie de courriel</a:t>
            </a:r>
          </a:p>
          <a:p>
            <a:pPr marL="36900" indent="0">
              <a:buNone/>
            </a:pPr>
            <a:r>
              <a:rPr lang="fr-CA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if (</a:t>
            </a:r>
            <a:r>
              <a:rPr lang="fr-CA" sz="20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student</a:t>
            </a:r>
            <a:r>
              <a:rPr lang="fr-CA" sz="20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fr-CA" sz="20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accountConfirmed</a:t>
            </a:r>
            <a:r>
              <a:rPr lang="fr-CA" sz="20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A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&amp;&amp; </a:t>
            </a:r>
            <a:r>
              <a:rPr lang="fr-CA" sz="2000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EmailType</a:t>
            </a:r>
            <a:r>
              <a:rPr lang="fr-CA" sz="20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A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=== </a:t>
            </a:r>
            <a:r>
              <a:rPr lang="fr-CA" sz="20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'new-</a:t>
            </a:r>
            <a:r>
              <a:rPr lang="fr-CA" sz="2000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student</a:t>
            </a:r>
            <a:r>
              <a:rPr lang="fr-CA" sz="20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’</a:t>
            </a:r>
            <a:r>
              <a:rPr lang="fr-CA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continue; </a:t>
            </a:r>
          </a:p>
          <a:p>
            <a:pPr marL="36900" indent="0">
              <a:buNone/>
            </a:pPr>
            <a:r>
              <a:rPr lang="fr-CA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e</a:t>
            </a:r>
            <a:r>
              <a:rPr lang="fr-CA" sz="20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lse</a:t>
            </a:r>
            <a:r>
              <a:rPr lang="fr-CA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  <a:r>
              <a:rPr lang="fr-CA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pPr marL="36900" indent="0">
              <a:buNone/>
            </a:pPr>
            <a:r>
              <a:rPr lang="fr-CA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		if (</a:t>
            </a:r>
            <a:r>
              <a:rPr lang="fr-CA" sz="20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student</a:t>
            </a:r>
            <a:r>
              <a:rPr lang="fr-CA" sz="20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fr-CA" sz="20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accountConfirmed</a:t>
            </a:r>
            <a:r>
              <a:rPr lang="fr-CA" sz="20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A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&amp;&amp; </a:t>
            </a:r>
            <a:r>
              <a:rPr lang="fr-CA" sz="2000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EmailType</a:t>
            </a:r>
            <a:r>
              <a:rPr lang="fr-CA" sz="20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A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=== </a:t>
            </a:r>
            <a:r>
              <a:rPr lang="fr-CA" sz="20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'new-inscription'</a:t>
            </a:r>
            <a:r>
              <a:rPr lang="fr-CA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marL="36900" indent="0">
              <a:buNone/>
            </a:pPr>
            <a:r>
              <a:rPr lang="fr-CA" sz="200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		</a:t>
            </a:r>
            <a:r>
              <a:rPr lang="fr-CA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emailsToSend</a:t>
            </a:r>
            <a:r>
              <a:rPr lang="fr-CA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fr-CA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set</a:t>
            </a:r>
            <a:r>
              <a:rPr lang="fr-CA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fr-CA" dirty="0" err="1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inscription</a:t>
            </a:r>
            <a:r>
              <a:rPr lang="fr-CA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fr-CA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CODEPERM</a:t>
            </a:r>
            <a:r>
              <a:rPr lang="fr-CA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{ </a:t>
            </a:r>
            <a:r>
              <a:rPr lang="fr-CA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type</a:t>
            </a:r>
            <a:r>
              <a:rPr lang="fr-CA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fr-CA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name</a:t>
            </a:r>
            <a:r>
              <a:rPr lang="fr-CA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fr-CA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A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student</a:t>
            </a:r>
            <a:r>
              <a:rPr lang="fr-CA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fr-CA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firstName</a:t>
            </a:r>
            <a:r>
              <a:rPr lang="fr-CA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fr-CA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email:</a:t>
            </a:r>
            <a:r>
              <a:rPr lang="fr-CA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			</a:t>
            </a:r>
            <a:r>
              <a:rPr lang="fr-CA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student</a:t>
            </a:r>
            <a:r>
              <a:rPr lang="fr-CA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fr-CA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email</a:t>
            </a:r>
            <a:r>
              <a:rPr lang="fr-CA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});</a:t>
            </a:r>
            <a:r>
              <a:rPr lang="fr-CA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pPr marL="36900" indent="0">
              <a:buNone/>
            </a:pPr>
            <a:r>
              <a:rPr lang="fr-CA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	}</a:t>
            </a:r>
          </a:p>
          <a:p>
            <a:pPr marL="0" indent="0">
              <a:buNone/>
            </a:pPr>
            <a:r>
              <a:rPr lang="fr-CA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 }// fin du if</a:t>
            </a:r>
          </a:p>
          <a:p>
            <a:pPr marL="36900" indent="0">
              <a:buNone/>
            </a:pPr>
            <a:r>
              <a:rPr lang="fr-CA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754723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97B1F9-BC15-4070-88FF-BEC7FA7A1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92D050"/>
                </a:solidFill>
              </a:rPr>
              <a:t>Correction à appliquer</a:t>
            </a:r>
            <a:endParaRPr lang="fr-CA" dirty="0">
              <a:solidFill>
                <a:srgbClr val="92D050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F6AB678-FFBE-4974-8022-00C70B0C22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 rtl="0" fontAlgn="base"/>
            <a:r>
              <a:rPr lang="fr-FR" sz="1800" b="0" i="0" dirty="0">
                <a:solidFill>
                  <a:schemeClr val="tx1"/>
                </a:solidFill>
                <a:effectLst/>
                <a:latin typeface="Verdana" panose="020B0604030504040204" pitchFamily="34" charset="0"/>
              </a:rPr>
              <a:t>à voir au niveau de l'algorithme pour l'indicateur de modification de "mot de passe par défaut". </a:t>
            </a:r>
            <a:endParaRPr lang="fr-FR" b="0" i="0" dirty="0">
              <a:solidFill>
                <a:schemeClr val="tx1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fr-FR" sz="1800" b="0" i="0" dirty="0">
                <a:solidFill>
                  <a:schemeClr val="tx1"/>
                </a:solidFill>
                <a:effectLst/>
                <a:latin typeface="Verdana" panose="020B0604030504040204" pitchFamily="34" charset="0"/>
              </a:rPr>
              <a:t>Pour une nouvelle inscription, statut ACTIF (CADINS01.STATUTINS = 1).</a:t>
            </a:r>
            <a:r>
              <a:rPr lang="fr-FR" sz="1800" b="0" i="0" dirty="0">
                <a:solidFill>
                  <a:schemeClr val="tx1"/>
                </a:solidFill>
                <a:effectLst/>
                <a:latin typeface="WordVisiCarriageReturn_MSFontService"/>
              </a:rPr>
              <a:t> </a:t>
            </a:r>
            <a:br>
              <a:rPr lang="fr-FR" sz="1800" b="0" i="0" dirty="0">
                <a:solidFill>
                  <a:schemeClr val="tx1"/>
                </a:solidFill>
                <a:effectLst/>
                <a:latin typeface="WordVisiCarriageReturn_MSFontService"/>
              </a:rPr>
            </a:br>
            <a:r>
              <a:rPr lang="fr-FR" sz="1800" b="0" i="0" dirty="0">
                <a:solidFill>
                  <a:schemeClr val="tx1"/>
                </a:solidFill>
                <a:effectLst/>
                <a:latin typeface="Verdana" panose="020B0604030504040204" pitchFamily="34" charset="0"/>
              </a:rPr>
              <a:t>Lors de la synchronisation, pour savoir à quelle liste d'envoi ajouter l'élève (quel courriel lui envoyer).</a:t>
            </a:r>
            <a:r>
              <a:rPr lang="fr-FR" sz="1800" b="0" i="0" dirty="0">
                <a:solidFill>
                  <a:schemeClr val="tx1"/>
                </a:solidFill>
                <a:effectLst/>
                <a:latin typeface="WordVisiCarriageReturn_MSFontService"/>
              </a:rPr>
              <a:t> </a:t>
            </a:r>
          </a:p>
          <a:p>
            <a:pPr algn="l" rtl="0" fontAlgn="base"/>
            <a:r>
              <a:rPr lang="fr-FR" sz="1800" b="0" i="0" dirty="0">
                <a:solidFill>
                  <a:schemeClr val="tx1"/>
                </a:solidFill>
                <a:effectLst/>
                <a:latin typeface="Verdana" panose="020B0604030504040204" pitchFamily="34" charset="0"/>
              </a:rPr>
              <a:t>Si l'étudiant a modifié son "mot de passe par défaut", il doit recevoir le courriel "new-inscription« </a:t>
            </a:r>
          </a:p>
          <a:p>
            <a:pPr algn="l" rtl="0" fontAlgn="base"/>
            <a:r>
              <a:rPr lang="fr-FR" sz="1800" b="0" i="0" dirty="0">
                <a:solidFill>
                  <a:schemeClr val="tx1"/>
                </a:solidFill>
                <a:effectLst/>
                <a:latin typeface="Verdana" panose="020B0604030504040204" pitchFamily="34" charset="0"/>
              </a:rPr>
              <a:t>Si l'étudiant </a:t>
            </a:r>
            <a:r>
              <a:rPr lang="fr-FR" sz="1800" b="1" i="0" dirty="0">
                <a:solidFill>
                  <a:schemeClr val="tx1"/>
                </a:solidFill>
                <a:effectLst/>
                <a:latin typeface="Verdana" panose="020B0604030504040204" pitchFamily="34" charset="0"/>
              </a:rPr>
              <a:t>n'a pas modifié son "mot de passe par défaut"</a:t>
            </a:r>
            <a:r>
              <a:rPr lang="fr-FR" sz="1800" b="0" i="0" dirty="0">
                <a:solidFill>
                  <a:schemeClr val="tx1"/>
                </a:solidFill>
                <a:effectLst/>
                <a:latin typeface="Verdana" panose="020B0604030504040204" pitchFamily="34" charset="0"/>
              </a:rPr>
              <a:t> , il doit recevoir le courriel "new-</a:t>
            </a:r>
            <a:r>
              <a:rPr lang="fr-FR" sz="1800" b="0" i="0" dirty="0" err="1">
                <a:solidFill>
                  <a:schemeClr val="tx1"/>
                </a:solidFill>
                <a:effectLst/>
                <a:latin typeface="Verdana" panose="020B0604030504040204" pitchFamily="34" charset="0"/>
              </a:rPr>
              <a:t>student</a:t>
            </a:r>
            <a:r>
              <a:rPr lang="fr-FR" sz="1800" b="0" i="0" dirty="0">
                <a:solidFill>
                  <a:schemeClr val="tx1"/>
                </a:solidFill>
                <a:effectLst/>
                <a:latin typeface="Verdana" panose="020B0604030504040204" pitchFamily="34" charset="0"/>
              </a:rPr>
              <a:t>" </a:t>
            </a:r>
          </a:p>
          <a:p>
            <a:pPr marL="36900" indent="0" algn="l" rtl="0" fontAlgn="base">
              <a:buNone/>
            </a:pPr>
            <a:r>
              <a:rPr lang="fr-FR" sz="1800" dirty="0">
                <a:solidFill>
                  <a:srgbClr val="92D050"/>
                </a:solidFill>
                <a:effectLst/>
                <a:latin typeface="Verdana" panose="020B0604030504040204" pitchFamily="34" charset="0"/>
              </a:rPr>
              <a:t>Ce n’est pas lié au mot de passe dans le code </a:t>
            </a:r>
            <a:r>
              <a:rPr lang="fr-FR" sz="1800">
                <a:solidFill>
                  <a:srgbClr val="92D050"/>
                </a:solidFill>
                <a:effectLst/>
                <a:latin typeface="Verdana" panose="020B0604030504040204" pitchFamily="34" charset="0"/>
              </a:rPr>
              <a:t>des étudiants, </a:t>
            </a:r>
            <a:r>
              <a:rPr lang="fr-FR" sz="1800" dirty="0">
                <a:solidFill>
                  <a:srgbClr val="FFFF00"/>
                </a:solidFill>
                <a:effectLst/>
                <a:latin typeface="Verdana" panose="020B0604030504040204" pitchFamily="34" charset="0"/>
              </a:rPr>
              <a:t>mais sur la variable booléenne de </a:t>
            </a:r>
            <a:r>
              <a:rPr lang="fr-FR" sz="1800" dirty="0" err="1">
                <a:solidFill>
                  <a:srgbClr val="FFFF00"/>
                </a:solidFill>
                <a:effectLst/>
                <a:latin typeface="Verdana" panose="020B0604030504040204" pitchFamily="34" charset="0"/>
              </a:rPr>
              <a:t>student.account-confirmed</a:t>
            </a:r>
            <a:r>
              <a:rPr lang="fr-FR" sz="1800" dirty="0">
                <a:solidFill>
                  <a:srgbClr val="92D050"/>
                </a:solidFill>
                <a:effectLst/>
                <a:latin typeface="Verdana" panose="020B0604030504040204" pitchFamily="34" charset="0"/>
              </a:rPr>
              <a:t> qui elle doit sûrement être associé au mot de passe envoyé pour confirmer le compte ailleurs dans le programme.</a:t>
            </a:r>
          </a:p>
          <a:p>
            <a:pPr marL="36900" indent="0" algn="l" rtl="0" fontAlgn="base">
              <a:buNone/>
            </a:pPr>
            <a:r>
              <a:rPr lang="fr-FR" sz="1800" dirty="0">
                <a:solidFill>
                  <a:srgbClr val="92D050"/>
                </a:solidFill>
                <a:effectLst/>
                <a:latin typeface="Verdana" panose="020B0604030504040204" pitchFamily="34" charset="0"/>
              </a:rPr>
              <a:t> La logique est quand le compte est confirmé réellement(vrai), </a:t>
            </a:r>
            <a:r>
              <a:rPr lang="fr-FR" sz="1800" u="sng" dirty="0">
                <a:solidFill>
                  <a:srgbClr val="00B0F0"/>
                </a:solidFill>
                <a:effectLst/>
                <a:latin typeface="Verdana" panose="020B0604030504040204" pitchFamily="34" charset="0"/>
              </a:rPr>
              <a:t>il ne doit plus recevoir de courriel new-</a:t>
            </a:r>
            <a:r>
              <a:rPr lang="fr-FR" sz="1800" u="sng" dirty="0" err="1">
                <a:solidFill>
                  <a:srgbClr val="00B0F0"/>
                </a:solidFill>
                <a:effectLst/>
                <a:latin typeface="Verdana" panose="020B0604030504040204" pitchFamily="34" charset="0"/>
              </a:rPr>
              <a:t>student</a:t>
            </a:r>
            <a:r>
              <a:rPr lang="fr-FR" sz="1800" u="sng" dirty="0">
                <a:solidFill>
                  <a:srgbClr val="00B0F0"/>
                </a:solidFill>
                <a:effectLst/>
                <a:latin typeface="Verdana" panose="020B0604030504040204" pitchFamily="34" charset="0"/>
              </a:rPr>
              <a:t>, mais des courriels new inscription</a:t>
            </a:r>
            <a:r>
              <a:rPr lang="fr-FR" sz="1800" dirty="0">
                <a:solidFill>
                  <a:srgbClr val="00B0F0"/>
                </a:solidFill>
                <a:effectLst/>
                <a:latin typeface="Verdana" panose="020B0604030504040204" pitchFamily="34" charset="0"/>
              </a:rPr>
              <a:t>.</a:t>
            </a:r>
            <a:endParaRPr lang="fr-FR" b="0" i="0" dirty="0">
              <a:solidFill>
                <a:srgbClr val="00B0F0"/>
              </a:solidFill>
              <a:effectLst/>
              <a:latin typeface="Segoe UI" panose="020B0502040204020203" pitchFamily="34" charset="0"/>
            </a:endParaRP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452267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9541F9-3DFE-4CFE-AE9A-7F084F826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>
                <a:solidFill>
                  <a:srgbClr val="00B0F0"/>
                </a:solidFill>
              </a:rPr>
              <a:t>Interface </a:t>
            </a:r>
            <a:r>
              <a:rPr lang="fr-FR" dirty="0" err="1">
                <a:solidFill>
                  <a:srgbClr val="00B0F0"/>
                </a:solidFill>
              </a:rPr>
              <a:t>IStudent</a:t>
            </a:r>
            <a:r>
              <a:rPr lang="fr-FR" dirty="0">
                <a:solidFill>
                  <a:srgbClr val="00B0F0"/>
                </a:solidFill>
              </a:rPr>
              <a:t> qui confirme si le compte est créé</a:t>
            </a:r>
            <a:endParaRPr lang="fr-CA" dirty="0">
              <a:solidFill>
                <a:srgbClr val="00B0F0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9C66A1F-2932-4BA2-9AFA-64A3F35AC9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fr-CA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fr-C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 </a:t>
            </a:r>
            <a:r>
              <a:rPr lang="fr-CA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AccountTypes</a:t>
            </a:r>
            <a:r>
              <a:rPr lang="fr-C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} </a:t>
            </a:r>
            <a:r>
              <a:rPr lang="fr-CA" b="0" dirty="0" err="1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from</a:t>
            </a:r>
            <a:r>
              <a:rPr lang="fr-C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A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"./</a:t>
            </a:r>
            <a:r>
              <a:rPr lang="fr-CA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account</a:t>
            </a:r>
            <a:r>
              <a:rPr lang="fr-CA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-types"</a:t>
            </a:r>
            <a:r>
              <a:rPr lang="fr-C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fr-CA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fr-C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 </a:t>
            </a:r>
            <a:r>
              <a:rPr lang="fr-CA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Parameters</a:t>
            </a:r>
            <a:r>
              <a:rPr lang="fr-C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} </a:t>
            </a:r>
            <a:r>
              <a:rPr lang="fr-CA" b="0" dirty="0" err="1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from</a:t>
            </a:r>
            <a:r>
              <a:rPr lang="fr-C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A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"./</a:t>
            </a:r>
            <a:r>
              <a:rPr lang="fr-CA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parameters</a:t>
            </a:r>
            <a:r>
              <a:rPr lang="fr-CA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fr-C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br>
              <a:rPr lang="fr-C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fr-CA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export</a:t>
            </a:r>
            <a:r>
              <a:rPr lang="fr-C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A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interface</a:t>
            </a:r>
            <a:r>
              <a:rPr lang="fr-C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A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IUser</a:t>
            </a:r>
            <a:r>
              <a:rPr lang="fr-C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r>
              <a:rPr lang="fr-C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fr-CA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email</a:t>
            </a:r>
            <a:r>
              <a:rPr lang="fr-C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fr-CA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string</a:t>
            </a:r>
            <a:r>
              <a:rPr lang="fr-C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r>
              <a:rPr lang="fr-C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fr-CA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firstName</a:t>
            </a:r>
            <a:r>
              <a:rPr lang="fr-C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fr-CA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string</a:t>
            </a:r>
            <a:r>
              <a:rPr lang="fr-C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r>
              <a:rPr lang="fr-C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fr-CA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lastName</a:t>
            </a:r>
            <a:r>
              <a:rPr lang="fr-C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fr-CA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string</a:t>
            </a:r>
            <a:r>
              <a:rPr lang="fr-C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r>
              <a:rPr lang="fr-C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fr-CA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userType</a:t>
            </a:r>
            <a:r>
              <a:rPr lang="fr-C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fr-CA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AccountTypes</a:t>
            </a:r>
            <a:endParaRPr lang="fr-CA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fr-C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br>
              <a:rPr lang="fr-C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fr-CA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export</a:t>
            </a:r>
            <a:r>
              <a:rPr lang="fr-C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A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interface</a:t>
            </a:r>
            <a:r>
              <a:rPr lang="fr-C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A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IStudent</a:t>
            </a:r>
            <a:r>
              <a:rPr lang="fr-C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A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extends</a:t>
            </a:r>
            <a:r>
              <a:rPr lang="fr-C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A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IUser</a:t>
            </a:r>
            <a:r>
              <a:rPr lang="fr-C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r>
              <a:rPr lang="fr-C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fr-CA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accountConfirmed</a:t>
            </a:r>
            <a:r>
              <a:rPr lang="fr-C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fr-CA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boolean</a:t>
            </a:r>
            <a:r>
              <a:rPr lang="fr-C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r>
              <a:rPr lang="fr-C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fr-CA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codePerm</a:t>
            </a:r>
            <a:r>
              <a:rPr lang="fr-C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fr-CA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string</a:t>
            </a:r>
            <a:r>
              <a:rPr lang="fr-C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r>
              <a:rPr lang="fr-C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fr-CA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parameters</a:t>
            </a:r>
            <a:r>
              <a:rPr lang="fr-C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fr-CA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Parameters</a:t>
            </a:r>
            <a:endParaRPr lang="fr-CA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fr-C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br>
              <a:rPr lang="fr-C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fr-CA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export</a:t>
            </a:r>
            <a:r>
              <a:rPr lang="fr-C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A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interface</a:t>
            </a:r>
            <a:r>
              <a:rPr lang="fr-C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A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IEmployee</a:t>
            </a:r>
            <a:r>
              <a:rPr lang="fr-C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A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extends</a:t>
            </a:r>
            <a:r>
              <a:rPr lang="fr-C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A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IUser</a:t>
            </a:r>
            <a:r>
              <a:rPr lang="fr-C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 }</a:t>
            </a:r>
          </a:p>
          <a:p>
            <a:br>
              <a:rPr lang="fr-C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endParaRPr lang="fr-CA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endParaRPr lang="fr-CA" dirty="0"/>
          </a:p>
        </p:txBody>
      </p:sp>
      <p:sp>
        <p:nvSpPr>
          <p:cNvPr id="4" name="Accolade fermante 3">
            <a:extLst>
              <a:ext uri="{FF2B5EF4-FFF2-40B4-BE49-F238E27FC236}">
                <a16:creationId xmlns:a16="http://schemas.microsoft.com/office/drawing/2014/main" id="{800F7EC8-B83A-4975-A832-8305FDE6F150}"/>
              </a:ext>
            </a:extLst>
          </p:cNvPr>
          <p:cNvSpPr/>
          <p:nvPr/>
        </p:nvSpPr>
        <p:spPr>
          <a:xfrm>
            <a:off x="4277638" y="3757808"/>
            <a:ext cx="663880" cy="1102291"/>
          </a:xfrm>
          <a:prstGeom prst="rightBrac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30A03AB-4932-49BD-B0A6-30ADE795170A}"/>
              </a:ext>
            </a:extLst>
          </p:cNvPr>
          <p:cNvSpPr txBox="1"/>
          <p:nvPr/>
        </p:nvSpPr>
        <p:spPr>
          <a:xfrm>
            <a:off x="4941518" y="3985787"/>
            <a:ext cx="41313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92D050"/>
                </a:solidFill>
              </a:rPr>
              <a:t>Variable VRAI ou FAUX qui détermine </a:t>
            </a:r>
          </a:p>
          <a:p>
            <a:r>
              <a:rPr lang="fr-FR" dirty="0">
                <a:solidFill>
                  <a:srgbClr val="92D050"/>
                </a:solidFill>
              </a:rPr>
              <a:t>si l’étudiant a confirmé son compte. </a:t>
            </a:r>
          </a:p>
          <a:p>
            <a:r>
              <a:rPr lang="fr-FR" dirty="0">
                <a:solidFill>
                  <a:srgbClr val="92D050"/>
                </a:solidFill>
              </a:rPr>
              <a:t>Deux valeur possibles </a:t>
            </a:r>
            <a:r>
              <a:rPr lang="fr-FR" dirty="0" err="1">
                <a:solidFill>
                  <a:srgbClr val="92D050"/>
                </a:solidFill>
              </a:rPr>
              <a:t>true</a:t>
            </a:r>
            <a:r>
              <a:rPr lang="fr-FR" dirty="0">
                <a:solidFill>
                  <a:srgbClr val="92D050"/>
                </a:solidFill>
              </a:rPr>
              <a:t> or false</a:t>
            </a:r>
            <a:endParaRPr lang="fr-CA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192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5B98BB-BD01-4BA7-83FD-D77409B88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92D050"/>
                </a:solidFill>
              </a:rPr>
              <a:t>Rappel : </a:t>
            </a:r>
            <a:r>
              <a:rPr lang="fr-FR" dirty="0" err="1">
                <a:solidFill>
                  <a:srgbClr val="92D050"/>
                </a:solidFill>
              </a:rPr>
              <a:t>Status</a:t>
            </a:r>
            <a:r>
              <a:rPr lang="fr-FR" dirty="0">
                <a:solidFill>
                  <a:srgbClr val="92D050"/>
                </a:solidFill>
              </a:rPr>
              <a:t> d’inscription</a:t>
            </a:r>
            <a:endParaRPr lang="fr-CA" dirty="0">
              <a:solidFill>
                <a:srgbClr val="92D050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3FB5E57-8B13-4152-B6FA-07046480EC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677" y="1712714"/>
            <a:ext cx="4269998" cy="4058751"/>
          </a:xfrm>
        </p:spPr>
        <p:txBody>
          <a:bodyPr>
            <a:normAutofit fontScale="62500" lnSpcReduction="20000"/>
          </a:bodyPr>
          <a:lstStyle/>
          <a:p>
            <a:pPr marL="36900" indent="0">
              <a:buNone/>
            </a:pPr>
            <a:r>
              <a:rPr lang="fr-CA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export</a:t>
            </a:r>
            <a:r>
              <a:rPr lang="fr-C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A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enum</a:t>
            </a:r>
            <a:r>
              <a:rPr lang="fr-C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A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InscriptionStatus</a:t>
            </a:r>
            <a:r>
              <a:rPr lang="fr-C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marL="36900" indent="0">
              <a:buNone/>
            </a:pPr>
            <a:r>
              <a:rPr lang="fr-C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fr-CA" b="0" dirty="0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ACTIVE</a:t>
            </a:r>
            <a:r>
              <a:rPr lang="fr-C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fr-CA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'1'</a:t>
            </a:r>
            <a:r>
              <a:rPr lang="fr-C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pPr marL="36900" indent="0">
              <a:buNone/>
            </a:pPr>
            <a:r>
              <a:rPr lang="fr-C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fr-CA" b="0" dirty="0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INACTIVE_DESINSCRIPTION</a:t>
            </a:r>
            <a:r>
              <a:rPr lang="fr-C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fr-CA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'2'</a:t>
            </a:r>
            <a:r>
              <a:rPr lang="fr-C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pPr marL="36900" indent="0">
              <a:buNone/>
            </a:pPr>
            <a:r>
              <a:rPr lang="fr-C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fr-CA" b="0" dirty="0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INACTIVE_TERMINEE</a:t>
            </a:r>
            <a:r>
              <a:rPr lang="fr-C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fr-CA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'3'</a:t>
            </a:r>
            <a:r>
              <a:rPr lang="fr-C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pPr marL="36900" indent="0">
              <a:buNone/>
            </a:pPr>
            <a:r>
              <a:rPr lang="fr-C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fr-CA" b="0" dirty="0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INACTIVE_ATTENTE_PAIEMENT</a:t>
            </a:r>
            <a:r>
              <a:rPr lang="fr-C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fr-CA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'4'</a:t>
            </a:r>
            <a:r>
              <a:rPr lang="fr-C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pPr marL="36900" indent="0">
              <a:buNone/>
            </a:pPr>
            <a:r>
              <a:rPr lang="fr-C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fr-CA" b="0" dirty="0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REACTIVATION</a:t>
            </a:r>
            <a:r>
              <a:rPr lang="fr-C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fr-CA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'5'</a:t>
            </a:r>
            <a:r>
              <a:rPr lang="fr-C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pPr marL="36900" indent="0">
              <a:buNone/>
            </a:pPr>
            <a:r>
              <a:rPr lang="fr-C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fr-CA" b="0" dirty="0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ACTIVE_ATTENTE_EXPEDITION</a:t>
            </a:r>
            <a:r>
              <a:rPr lang="fr-C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fr-CA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'6'</a:t>
            </a:r>
            <a:r>
              <a:rPr lang="fr-C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pPr marL="36900" indent="0">
              <a:buNone/>
            </a:pPr>
            <a:r>
              <a:rPr lang="fr-C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fr-CA" b="0" dirty="0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INACTIVE_ATTENTE_ANNULATION</a:t>
            </a:r>
            <a:r>
              <a:rPr lang="fr-C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fr-CA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'7'</a:t>
            </a:r>
            <a:r>
              <a:rPr lang="fr-C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pPr marL="36900" indent="0">
              <a:buNone/>
            </a:pPr>
            <a:r>
              <a:rPr lang="fr-C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fr-CA" b="0" dirty="0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INCTIVE_ANNULEE</a:t>
            </a:r>
            <a:r>
              <a:rPr lang="fr-C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fr-CA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'8'</a:t>
            </a:r>
            <a:r>
              <a:rPr lang="fr-C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pPr marL="36900" indent="0">
              <a:buNone/>
            </a:pPr>
            <a:r>
              <a:rPr lang="fr-C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fr-CA" b="0" dirty="0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ACTIVE_EXAMEN_REPRISE</a:t>
            </a:r>
            <a:r>
              <a:rPr lang="fr-C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fr-CA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'9'</a:t>
            </a:r>
            <a:r>
              <a:rPr lang="fr-C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pPr marL="36900" indent="0">
              <a:buNone/>
            </a:pPr>
            <a:r>
              <a:rPr lang="fr-C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fr-CA" b="0" dirty="0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INACTIVE_ASSIGNATION_MANUELLE</a:t>
            </a:r>
            <a:r>
              <a:rPr lang="fr-C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fr-CA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'M'</a:t>
            </a:r>
            <a:r>
              <a:rPr lang="fr-C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pPr marL="36900" indent="0">
              <a:buNone/>
            </a:pPr>
            <a:r>
              <a:rPr lang="fr-C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fr-CA" b="0" dirty="0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ACCES_REPRISE_EXAMEN</a:t>
            </a:r>
            <a:r>
              <a:rPr lang="fr-C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fr-CA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'R'</a:t>
            </a:r>
            <a:r>
              <a:rPr lang="fr-C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pPr marL="36900" indent="0">
              <a:buNone/>
            </a:pPr>
            <a:r>
              <a:rPr lang="fr-C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fr-CA" b="0" dirty="0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INACTIVE_A_TERMINER</a:t>
            </a:r>
            <a:r>
              <a:rPr lang="fr-C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fr-CA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'T'</a:t>
            </a:r>
            <a:endParaRPr lang="fr-CA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pPr marL="36900" indent="0">
              <a:buNone/>
            </a:pPr>
            <a:r>
              <a:rPr lang="fr-C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endParaRPr lang="fr-CA" dirty="0"/>
          </a:p>
        </p:txBody>
      </p:sp>
      <p:sp>
        <p:nvSpPr>
          <p:cNvPr id="4" name="Flèche : droite 3">
            <a:extLst>
              <a:ext uri="{FF2B5EF4-FFF2-40B4-BE49-F238E27FC236}">
                <a16:creationId xmlns:a16="http://schemas.microsoft.com/office/drawing/2014/main" id="{5076865B-552C-4226-92B2-50C0984A6DB2}"/>
              </a:ext>
            </a:extLst>
          </p:cNvPr>
          <p:cNvSpPr/>
          <p:nvPr/>
        </p:nvSpPr>
        <p:spPr>
          <a:xfrm>
            <a:off x="3438395" y="1986682"/>
            <a:ext cx="955987" cy="223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3" name="Flèche : droite 12">
            <a:extLst>
              <a:ext uri="{FF2B5EF4-FFF2-40B4-BE49-F238E27FC236}">
                <a16:creationId xmlns:a16="http://schemas.microsoft.com/office/drawing/2014/main" id="{6DCB0CFA-6C37-4928-AB23-48A46AAA405D}"/>
              </a:ext>
            </a:extLst>
          </p:cNvPr>
          <p:cNvSpPr/>
          <p:nvPr/>
        </p:nvSpPr>
        <p:spPr>
          <a:xfrm>
            <a:off x="3438395" y="3379159"/>
            <a:ext cx="955987" cy="223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40477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E31178-8E5D-4D77-A240-1C1177266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>
                <a:solidFill>
                  <a:srgbClr val="92D050"/>
                </a:solidFill>
              </a:rPr>
              <a:t>Rappels : Différentes informations sur les types de courriels</a:t>
            </a:r>
            <a:endParaRPr lang="fr-CA" dirty="0">
              <a:solidFill>
                <a:srgbClr val="92D050"/>
              </a:solidFill>
            </a:endParaRPr>
          </a:p>
        </p:txBody>
      </p:sp>
      <p:pic>
        <p:nvPicPr>
          <p:cNvPr id="5" name="Espace réservé du contenu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1B3A27AE-725F-4182-A2AA-62F3CB77A3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438" y="1542787"/>
            <a:ext cx="7416198" cy="5268522"/>
          </a:xfrm>
        </p:spPr>
      </p:pic>
      <p:sp>
        <p:nvSpPr>
          <p:cNvPr id="6" name="Accolade fermante 5">
            <a:extLst>
              <a:ext uri="{FF2B5EF4-FFF2-40B4-BE49-F238E27FC236}">
                <a16:creationId xmlns:a16="http://schemas.microsoft.com/office/drawing/2014/main" id="{A4987FF8-814A-4B3B-ADB5-F1B99199BD15}"/>
              </a:ext>
            </a:extLst>
          </p:cNvPr>
          <p:cNvSpPr/>
          <p:nvPr/>
        </p:nvSpPr>
        <p:spPr>
          <a:xfrm>
            <a:off x="9320004" y="1722644"/>
            <a:ext cx="442818" cy="970450"/>
          </a:xfrm>
          <a:prstGeom prst="rightBrac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0154AEA-420D-40C0-B06D-1D922E714663}"/>
              </a:ext>
            </a:extLst>
          </p:cNvPr>
          <p:cNvSpPr txBox="1"/>
          <p:nvPr/>
        </p:nvSpPr>
        <p:spPr>
          <a:xfrm>
            <a:off x="9838196" y="2023203"/>
            <a:ext cx="1827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92D050"/>
                </a:solidFill>
              </a:rPr>
              <a:t>Valeurs possibles</a:t>
            </a:r>
            <a:endParaRPr lang="fr-CA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63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0CFC2A-9BB9-47B1-9983-6C46BA149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260944"/>
            <a:ext cx="10353762" cy="970450"/>
          </a:xfrm>
        </p:spPr>
        <p:txBody>
          <a:bodyPr/>
          <a:lstStyle/>
          <a:p>
            <a:r>
              <a:rPr lang="fr-FR" dirty="0">
                <a:solidFill>
                  <a:srgbClr val="92D050"/>
                </a:solidFill>
              </a:rPr>
              <a:t>Plan algo (Partie 1)</a:t>
            </a:r>
            <a:endParaRPr lang="fr-CA" dirty="0">
              <a:solidFill>
                <a:srgbClr val="92D050"/>
              </a:solidFill>
            </a:endParaRP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ED9215D2-A112-43FA-8A81-E04C00C296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87965"/>
            <a:ext cx="6263432" cy="5570035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2A02464-42F2-4E06-9BCA-71FCE71A3A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3432" y="1287965"/>
            <a:ext cx="5576737" cy="5570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752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3BF06C-5F0E-452A-83DF-B96AE4E21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92D050"/>
                </a:solidFill>
              </a:rPr>
              <a:t>Ok = Début de la synchro</a:t>
            </a:r>
            <a:endParaRPr lang="fr-CA" dirty="0">
              <a:solidFill>
                <a:srgbClr val="92D050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5B7BBBA-F098-4D44-BA5C-CF46D2727C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36900" indent="0">
              <a:buNone/>
            </a:pPr>
            <a:r>
              <a:rPr lang="fr-CA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async</a:t>
            </a:r>
            <a:r>
              <a:rPr lang="fr-C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A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synchronizeAll</a:t>
            </a:r>
            <a:r>
              <a:rPr lang="fr-C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(): </a:t>
            </a:r>
            <a:r>
              <a:rPr lang="fr-CA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Promise</a:t>
            </a:r>
            <a:r>
              <a:rPr lang="fr-C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fr-CA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fr-C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&gt; {</a:t>
            </a:r>
          </a:p>
          <a:p>
            <a:pPr marL="36900" indent="0">
              <a:buNone/>
            </a:pPr>
            <a:r>
              <a:rPr lang="fr-C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fr-CA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console</a:t>
            </a:r>
            <a:r>
              <a:rPr lang="fr-C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fr-CA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log</a:t>
            </a:r>
            <a:r>
              <a:rPr lang="fr-C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fr-CA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fr-CA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Synchronization</a:t>
            </a:r>
            <a:r>
              <a:rPr lang="fr-CA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A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started</a:t>
            </a:r>
            <a:r>
              <a:rPr lang="fr-CA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.'</a:t>
            </a:r>
            <a:r>
              <a:rPr lang="fr-C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marL="36900" indent="0">
              <a:buNone/>
            </a:pPr>
            <a:r>
              <a:rPr lang="fr-C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fr-CA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fr-C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fr-CA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this</a:t>
            </a:r>
            <a:r>
              <a:rPr lang="fr-CA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fr-CA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syncInProgress</a:t>
            </a:r>
            <a:r>
              <a:rPr lang="fr-C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marL="36900" indent="0">
              <a:buNone/>
            </a:pPr>
            <a:r>
              <a:rPr lang="fr-C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fr-CA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fr-C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marL="36900" indent="0">
              <a:buNone/>
            </a:pPr>
            <a:r>
              <a:rPr lang="fr-C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}</a:t>
            </a:r>
          </a:p>
          <a:p>
            <a:pPr marL="36900" indent="0">
              <a:buNone/>
            </a:pPr>
            <a:r>
              <a:rPr lang="fr-C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fr-CA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this</a:t>
            </a:r>
            <a:r>
              <a:rPr lang="fr-CA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fr-CA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syncInProgress</a:t>
            </a:r>
            <a:r>
              <a:rPr lang="fr-C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fr-CA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lang="fr-C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marL="36900" indent="0">
              <a:buNone/>
            </a:pPr>
            <a:r>
              <a:rPr lang="fr-C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fr-CA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fr-C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A" b="0" dirty="0" err="1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emailsToSend</a:t>
            </a:r>
            <a:r>
              <a:rPr lang="fr-C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fr-CA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Map</a:t>
            </a:r>
            <a:r>
              <a:rPr lang="fr-C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fr-CA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string</a:t>
            </a:r>
            <a:r>
              <a:rPr lang="fr-C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{ </a:t>
            </a:r>
            <a:r>
              <a:rPr lang="fr-CA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type</a:t>
            </a:r>
            <a:r>
              <a:rPr lang="fr-C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fr-CA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EmailType</a:t>
            </a:r>
            <a:r>
              <a:rPr lang="fr-C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fr-CA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name</a:t>
            </a:r>
            <a:r>
              <a:rPr lang="fr-C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fr-CA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string</a:t>
            </a:r>
            <a:r>
              <a:rPr lang="fr-C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fr-CA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email</a:t>
            </a:r>
            <a:r>
              <a:rPr lang="fr-C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fr-CA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string</a:t>
            </a:r>
            <a:r>
              <a:rPr lang="fr-C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}&gt; = </a:t>
            </a:r>
            <a:r>
              <a:rPr lang="fr-CA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fr-C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A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Map</a:t>
            </a:r>
            <a:r>
              <a:rPr lang="fr-C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fr-CA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string</a:t>
            </a:r>
            <a:r>
              <a:rPr lang="fr-C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{ </a:t>
            </a:r>
            <a:r>
              <a:rPr lang="fr-CA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type</a:t>
            </a:r>
            <a:r>
              <a:rPr lang="fr-C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fr-CA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EmailType</a:t>
            </a:r>
            <a:r>
              <a:rPr lang="fr-C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fr-CA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name</a:t>
            </a:r>
            <a:r>
              <a:rPr lang="fr-C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fr-CA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string</a:t>
            </a:r>
            <a:r>
              <a:rPr lang="fr-C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fr-CA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email</a:t>
            </a:r>
            <a:r>
              <a:rPr lang="fr-C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fr-CA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string</a:t>
            </a:r>
            <a:r>
              <a:rPr lang="fr-C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}&gt;();</a:t>
            </a:r>
          </a:p>
          <a:p>
            <a:pPr marL="36900" indent="0">
              <a:buNone/>
            </a:pPr>
            <a:r>
              <a:rPr lang="fr-C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fr-CA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fr-C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A" b="0" dirty="0" err="1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reminders</a:t>
            </a:r>
            <a:r>
              <a:rPr lang="fr-C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fr-CA" b="0" dirty="0" err="1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await</a:t>
            </a:r>
            <a:r>
              <a:rPr lang="fr-C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A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this</a:t>
            </a:r>
            <a:r>
              <a:rPr lang="fr-CA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fr-CA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synchronizeHomeworkReminders</a:t>
            </a:r>
            <a:r>
              <a:rPr lang="fr-C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pPr marL="36900" indent="0">
              <a:buNone/>
            </a:pPr>
            <a:r>
              <a:rPr lang="fr-C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fr-CA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fr-C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A" b="0" dirty="0" err="1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statusChanges</a:t>
            </a:r>
            <a:r>
              <a:rPr lang="fr-C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fr-CA" b="0" dirty="0" err="1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await</a:t>
            </a:r>
            <a:r>
              <a:rPr lang="fr-C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A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this</a:t>
            </a:r>
            <a:r>
              <a:rPr lang="fr-CA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fr-CA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synchornizePreviousInscriptions</a:t>
            </a:r>
            <a:r>
              <a:rPr lang="fr-C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fr-CA" b="0" dirty="0" err="1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emailsToSend</a:t>
            </a:r>
            <a:r>
              <a:rPr lang="fr-C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marL="36900" indent="0">
              <a:buNone/>
            </a:pPr>
            <a:r>
              <a:rPr lang="fr-C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fr-CA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fr-C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A" b="0" dirty="0" err="1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newInscriptions</a:t>
            </a:r>
            <a:r>
              <a:rPr lang="fr-C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fr-CA" b="0" dirty="0" err="1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await</a:t>
            </a:r>
            <a:r>
              <a:rPr lang="fr-C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A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this</a:t>
            </a:r>
            <a:r>
              <a:rPr lang="fr-CA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fr-CA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syncNewInscriptions</a:t>
            </a:r>
            <a:r>
              <a:rPr lang="fr-C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fr-CA" b="0" dirty="0" err="1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emailsToSend</a:t>
            </a:r>
            <a:r>
              <a:rPr lang="fr-C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marL="36900" indent="0">
              <a:buNone/>
            </a:pPr>
            <a:br>
              <a:rPr lang="fr-C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fr-C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fr-CA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update new last inscription </a:t>
            </a:r>
            <a:r>
              <a:rPr lang="fr-CA" b="0" dirty="0" err="1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synced</a:t>
            </a:r>
            <a:r>
              <a:rPr lang="fr-CA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A" b="0" dirty="0" err="1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here</a:t>
            </a:r>
            <a:r>
              <a:rPr lang="fr-CA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.</a:t>
            </a:r>
            <a:endParaRPr lang="fr-CA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pPr marL="36900" indent="0">
              <a:buNone/>
            </a:pPr>
            <a:r>
              <a:rPr lang="fr-C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fr-CA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fr-C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A" b="0" dirty="0" err="1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emailsSent</a:t>
            </a:r>
            <a:r>
              <a:rPr lang="fr-C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 { </a:t>
            </a:r>
            <a:r>
              <a:rPr lang="fr-CA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codePerm</a:t>
            </a:r>
            <a:r>
              <a:rPr lang="fr-C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fr-CA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string</a:t>
            </a:r>
            <a:r>
              <a:rPr lang="fr-C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fr-CA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type</a:t>
            </a:r>
            <a:r>
              <a:rPr lang="fr-C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fr-CA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EmailType</a:t>
            </a:r>
            <a:r>
              <a:rPr lang="fr-C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}[] = [];</a:t>
            </a:r>
          </a:p>
          <a:p>
            <a:r>
              <a:rPr lang="fr-C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endParaRPr lang="fr-CA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4D1A715-A013-4E6C-B6BD-4A8F813568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4512" y="1842296"/>
            <a:ext cx="2429214" cy="1028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11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D6D640-11D0-4235-A98C-BA0AA4223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92D050"/>
                </a:solidFill>
              </a:rPr>
              <a:t>Ok = Initialiser une liste</a:t>
            </a:r>
            <a:endParaRPr lang="fr-CA" dirty="0">
              <a:solidFill>
                <a:srgbClr val="92D050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441E502-BDFC-4910-A303-63BC515B58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32449"/>
            <a:ext cx="9069449" cy="4058751"/>
          </a:xfrm>
        </p:spPr>
        <p:txBody>
          <a:bodyPr>
            <a:normAutofit fontScale="70000" lnSpcReduction="20000"/>
          </a:bodyPr>
          <a:lstStyle/>
          <a:p>
            <a:pPr marL="36900" indent="0">
              <a:buNone/>
            </a:pPr>
            <a:r>
              <a:rPr lang="fr-CA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update new last inscription </a:t>
            </a:r>
            <a:r>
              <a:rPr lang="fr-CA" b="0" dirty="0" err="1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synced</a:t>
            </a:r>
            <a:r>
              <a:rPr lang="fr-CA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A" b="0" dirty="0" err="1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here</a:t>
            </a:r>
            <a:r>
              <a:rPr lang="fr-CA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.</a:t>
            </a:r>
            <a:endParaRPr lang="fr-CA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pPr marL="36900" indent="0">
              <a:buNone/>
            </a:pPr>
            <a:r>
              <a:rPr lang="fr-C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fr-CA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fr-C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A" b="0" dirty="0" err="1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emailsSent</a:t>
            </a:r>
            <a:r>
              <a:rPr lang="fr-C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 { </a:t>
            </a:r>
            <a:r>
              <a:rPr lang="fr-CA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codePerm</a:t>
            </a:r>
            <a:r>
              <a:rPr lang="fr-C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fr-CA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string</a:t>
            </a:r>
            <a:r>
              <a:rPr lang="fr-C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fr-CA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type</a:t>
            </a:r>
            <a:r>
              <a:rPr lang="fr-C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fr-CA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EmailType</a:t>
            </a:r>
            <a:r>
              <a:rPr lang="fr-C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}[] = [];</a:t>
            </a:r>
          </a:p>
          <a:p>
            <a:pPr marL="36900" indent="0">
              <a:buNone/>
            </a:pPr>
            <a:r>
              <a:rPr lang="fr-C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fr-CA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fr-C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fr-CA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fr-C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[</a:t>
            </a:r>
            <a:r>
              <a:rPr lang="fr-CA" b="0" dirty="0" err="1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codePerm</a:t>
            </a:r>
            <a:r>
              <a:rPr lang="fr-C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fr-CA" b="0" dirty="0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fr-C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</a:t>
            </a:r>
            <a:r>
              <a:rPr lang="fr-CA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of</a:t>
            </a:r>
            <a:r>
              <a:rPr lang="fr-C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A" b="0" dirty="0" err="1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emailsToSend</a:t>
            </a:r>
            <a:r>
              <a:rPr lang="fr-C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marL="36900" indent="0">
              <a:buNone/>
            </a:pPr>
            <a:r>
              <a:rPr lang="fr-C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fr-CA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fr-C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fr-CA" b="0" dirty="0" err="1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fr-CA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fr-CA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type</a:t>
            </a:r>
            <a:r>
              <a:rPr lang="fr-C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== </a:t>
            </a:r>
            <a:r>
              <a:rPr lang="fr-CA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'new-inscription'</a:t>
            </a:r>
            <a:r>
              <a:rPr lang="fr-C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marL="36900" indent="0">
              <a:buNone/>
            </a:pPr>
            <a:r>
              <a:rPr lang="fr-C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    </a:t>
            </a:r>
            <a:r>
              <a:rPr lang="fr-CA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this</a:t>
            </a:r>
            <a:r>
              <a:rPr lang="fr-CA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fr-CA" b="0" dirty="0" err="1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notificationService</a:t>
            </a:r>
            <a:r>
              <a:rPr lang="fr-CA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fr-CA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sendNewInscription</a:t>
            </a:r>
            <a:r>
              <a:rPr lang="fr-C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fr-CA" b="0" dirty="0" err="1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fr-CA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fr-CA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email</a:t>
            </a:r>
            <a:r>
              <a:rPr lang="fr-C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fr-CA" b="0" dirty="0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fr-C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fr-CA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name</a:t>
            </a:r>
            <a:r>
              <a:rPr lang="fr-C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marL="36900" indent="0">
              <a:buNone/>
            </a:pPr>
            <a:r>
              <a:rPr lang="fr-C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} </a:t>
            </a:r>
            <a:r>
              <a:rPr lang="fr-CA" b="0" dirty="0" err="1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else</a:t>
            </a:r>
            <a:r>
              <a:rPr lang="fr-C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A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fr-C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fr-CA" b="0" dirty="0" err="1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fr-CA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fr-CA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type</a:t>
            </a:r>
            <a:r>
              <a:rPr lang="fr-C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== </a:t>
            </a:r>
            <a:r>
              <a:rPr lang="fr-CA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'new-</a:t>
            </a:r>
            <a:r>
              <a:rPr lang="fr-CA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student</a:t>
            </a:r>
            <a:r>
              <a:rPr lang="fr-CA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fr-C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marL="36900" indent="0">
              <a:buNone/>
            </a:pPr>
            <a:r>
              <a:rPr lang="fr-C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    </a:t>
            </a:r>
            <a:r>
              <a:rPr lang="fr-CA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this</a:t>
            </a:r>
            <a:r>
              <a:rPr lang="fr-CA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fr-CA" b="0" dirty="0" err="1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notificationService</a:t>
            </a:r>
            <a:r>
              <a:rPr lang="fr-CA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fr-CA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sendNewStudent</a:t>
            </a:r>
            <a:r>
              <a:rPr lang="fr-C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fr-CA" b="0" dirty="0" err="1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fr-CA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fr-CA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email</a:t>
            </a:r>
            <a:r>
              <a:rPr lang="fr-C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fr-CA" b="0" dirty="0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fr-C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fr-CA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name</a:t>
            </a:r>
            <a:r>
              <a:rPr lang="fr-C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marL="36900" indent="0">
              <a:buNone/>
            </a:pPr>
            <a:r>
              <a:rPr lang="fr-C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}</a:t>
            </a:r>
          </a:p>
          <a:p>
            <a:pPr marL="36900" indent="0">
              <a:buNone/>
            </a:pPr>
            <a:r>
              <a:rPr lang="fr-C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fr-CA" b="0" dirty="0" err="1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emailsSent</a:t>
            </a:r>
            <a:r>
              <a:rPr lang="fr-CA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fr-CA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push</a:t>
            </a:r>
            <a:r>
              <a:rPr lang="fr-C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({</a:t>
            </a:r>
          </a:p>
          <a:p>
            <a:pPr marL="36900" indent="0">
              <a:buNone/>
            </a:pPr>
            <a:r>
              <a:rPr lang="fr-C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    </a:t>
            </a:r>
            <a:r>
              <a:rPr lang="fr-CA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codePerm</a:t>
            </a:r>
            <a:r>
              <a:rPr lang="fr-C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pPr marL="36900" indent="0">
              <a:buNone/>
            </a:pPr>
            <a:r>
              <a:rPr lang="fr-C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    </a:t>
            </a:r>
            <a:r>
              <a:rPr lang="fr-CA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type:</a:t>
            </a:r>
            <a:r>
              <a:rPr lang="fr-C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A" b="0" dirty="0" err="1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fr-CA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fr-CA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type</a:t>
            </a:r>
            <a:endParaRPr lang="fr-CA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pPr marL="36900" indent="0">
              <a:buNone/>
            </a:pPr>
            <a:r>
              <a:rPr lang="fr-C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})</a:t>
            </a:r>
          </a:p>
          <a:p>
            <a:pPr marL="36900" indent="0">
              <a:buNone/>
            </a:pPr>
            <a:r>
              <a:rPr lang="fr-C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}</a:t>
            </a:r>
          </a:p>
          <a:p>
            <a:endParaRPr lang="fr-CA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F93DD12-134C-4EB9-BD56-803648493F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8191" y="4020666"/>
            <a:ext cx="4039164" cy="1171739"/>
          </a:xfrm>
          <a:prstGeom prst="rect">
            <a:avLst/>
          </a:prstGeom>
        </p:spPr>
      </p:pic>
      <p:sp>
        <p:nvSpPr>
          <p:cNvPr id="6" name="Accolade fermante 5">
            <a:extLst>
              <a:ext uri="{FF2B5EF4-FFF2-40B4-BE49-F238E27FC236}">
                <a16:creationId xmlns:a16="http://schemas.microsoft.com/office/drawing/2014/main" id="{8A4DC1F7-35D3-45C4-A627-0ACDA91AEE10}"/>
              </a:ext>
            </a:extLst>
          </p:cNvPr>
          <p:cNvSpPr/>
          <p:nvPr/>
        </p:nvSpPr>
        <p:spPr>
          <a:xfrm>
            <a:off x="9444625" y="2730674"/>
            <a:ext cx="313150" cy="1083501"/>
          </a:xfrm>
          <a:prstGeom prst="rightBrac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1BAC9AE-716C-4C0B-8CDF-2103CF72570E}"/>
              </a:ext>
            </a:extLst>
          </p:cNvPr>
          <p:cNvSpPr txBox="1"/>
          <p:nvPr/>
        </p:nvSpPr>
        <p:spPr>
          <a:xfrm>
            <a:off x="9715192" y="2949258"/>
            <a:ext cx="24690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92D050"/>
                </a:solidFill>
              </a:rPr>
              <a:t>Premier envoie </a:t>
            </a:r>
          </a:p>
          <a:p>
            <a:r>
              <a:rPr lang="fr-FR" dirty="0">
                <a:solidFill>
                  <a:srgbClr val="92D050"/>
                </a:solidFill>
              </a:rPr>
              <a:t>de courriel. Inscription </a:t>
            </a:r>
          </a:p>
          <a:p>
            <a:r>
              <a:rPr lang="fr-FR" dirty="0">
                <a:solidFill>
                  <a:srgbClr val="92D050"/>
                </a:solidFill>
              </a:rPr>
              <a:t>et new-</a:t>
            </a:r>
            <a:r>
              <a:rPr lang="fr-FR" dirty="0" err="1">
                <a:solidFill>
                  <a:srgbClr val="92D050"/>
                </a:solidFill>
              </a:rPr>
              <a:t>student</a:t>
            </a:r>
            <a:endParaRPr lang="fr-CA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800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FC822A-32FB-4113-8FDE-E2274C7AC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FF0000"/>
                </a:solidFill>
              </a:rPr>
              <a:t>Synchro déjà précédente.</a:t>
            </a:r>
            <a:endParaRPr lang="fr-CA" dirty="0">
              <a:solidFill>
                <a:srgbClr val="FF0000"/>
              </a:solidFill>
            </a:endParaRP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412DE991-E2AD-4378-A13A-C4EB7319B5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1907" y="1731963"/>
            <a:ext cx="6178661" cy="4059237"/>
          </a:xfrm>
        </p:spPr>
      </p:pic>
      <p:sp>
        <p:nvSpPr>
          <p:cNvPr id="7" name="Flèche : droite 6">
            <a:extLst>
              <a:ext uri="{FF2B5EF4-FFF2-40B4-BE49-F238E27FC236}">
                <a16:creationId xmlns:a16="http://schemas.microsoft.com/office/drawing/2014/main" id="{09DD3321-5338-46BB-8D23-717E5C7FEACE}"/>
              </a:ext>
            </a:extLst>
          </p:cNvPr>
          <p:cNvSpPr/>
          <p:nvPr/>
        </p:nvSpPr>
        <p:spPr>
          <a:xfrm rot="10800000">
            <a:off x="9056316" y="5414373"/>
            <a:ext cx="1546965" cy="1878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859F177C-085D-4511-92AB-7151F27780C1}"/>
              </a:ext>
            </a:extLst>
          </p:cNvPr>
          <p:cNvSpPr/>
          <p:nvPr/>
        </p:nvSpPr>
        <p:spPr>
          <a:xfrm>
            <a:off x="7809978" y="5236922"/>
            <a:ext cx="1133606" cy="5427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273154C-8654-48A5-9843-A46BB4055B62}"/>
              </a:ext>
            </a:extLst>
          </p:cNvPr>
          <p:cNvSpPr txBox="1"/>
          <p:nvPr/>
        </p:nvSpPr>
        <p:spPr>
          <a:xfrm>
            <a:off x="10689514" y="5304772"/>
            <a:ext cx="14269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Anomalie</a:t>
            </a:r>
          </a:p>
          <a:p>
            <a:r>
              <a:rPr lang="fr-FR" dirty="0"/>
              <a:t>New-</a:t>
            </a:r>
            <a:r>
              <a:rPr lang="fr-FR" dirty="0" err="1"/>
              <a:t>student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2837819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doise">
  <a:themeElements>
    <a:clrScheme name="Ardois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Ardois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rdois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TM04033929[[fn=Ardoise]]</Template>
  <TotalTime>344</TotalTime>
  <Words>3026</Words>
  <Application>Microsoft Office PowerPoint</Application>
  <PresentationFormat>Widescreen</PresentationFormat>
  <Paragraphs>211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Ardoise</vt:lpstr>
      <vt:lpstr>Correction de l’algorithme de synchronisation</vt:lpstr>
      <vt:lpstr>Correction à appliquer</vt:lpstr>
      <vt:lpstr>Interface IStudent qui confirme si le compte est créé</vt:lpstr>
      <vt:lpstr>Rappel : Status d’inscription</vt:lpstr>
      <vt:lpstr>Rappels : Différentes informations sur les types de courriels</vt:lpstr>
      <vt:lpstr>Plan algo (Partie 1)</vt:lpstr>
      <vt:lpstr>Ok = Début de la synchro</vt:lpstr>
      <vt:lpstr>Ok = Initialiser une liste</vt:lpstr>
      <vt:lpstr>Synchro déjà précédente.</vt:lpstr>
      <vt:lpstr>BUG =1.Synchro déjà précédente</vt:lpstr>
      <vt:lpstr>Corrrection de l’algorithme</vt:lpstr>
      <vt:lpstr>Nouvelles inscriptions</vt:lpstr>
      <vt:lpstr>Suite de nouvelles inscriptions</vt:lpstr>
      <vt:lpstr>BUG 2. Nouvelles inscriptions</vt:lpstr>
      <vt:lpstr>Logique la même mais adaptée.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Correction de l’algorithme de synchronisation</dc:title>
  <dc:creator>Philippe Crevier</dc:creator>
  <cp:lastModifiedBy>Philippe Crevier</cp:lastModifiedBy>
  <cp:revision>2</cp:revision>
  <dcterms:created xsi:type="dcterms:W3CDTF">2022-06-02T14:19:09Z</dcterms:created>
  <dcterms:modified xsi:type="dcterms:W3CDTF">2022-06-03T18:19:12Z</dcterms:modified>
</cp:coreProperties>
</file>